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omic Sans" panose="020B0604020202020204" charset="0"/>
      <p:regular r:id="rId35"/>
    </p:embeddedFont>
    <p:embeddedFont>
      <p:font typeface="Libre Baskerville" panose="02000000000000000000" pitchFamily="2" charset="0"/>
      <p:regular r:id="rId36"/>
      <p:bold r:id="rId37"/>
      <p:italic r:id="rId38"/>
    </p:embeddedFont>
    <p:embeddedFont>
      <p:font typeface="Libre Baskerville Bold" panose="02000000000000000000" pitchFamily="2" charset="0"/>
      <p:regular r:id="rId39"/>
      <p:bold r:id="rId40"/>
    </p:embeddedFont>
    <p:embeddedFont>
      <p:font typeface="Libre Baskerville Italics" panose="020B0604020202020204" charset="0"/>
      <p:regular r:id="rId41"/>
    </p:embeddedFont>
    <p:embeddedFont>
      <p:font typeface="Now" panose="020B0604020202020204" charset="0"/>
      <p:regular r:id="rId42"/>
    </p:embeddedFont>
    <p:embeddedFont>
      <p:font typeface="Now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tensorflow.org/guide/keras/functional_api" TargetMode="External"/><Relationship Id="rId2" Type="http://schemas.openxmlformats.org/officeDocument/2006/relationships/hyperlink" Target="https://developer.ibm.com/articles/introduction-to-convolutional-neural-networks/" TargetMode="External"/><Relationship Id="rId1" Type="http://schemas.openxmlformats.org/officeDocument/2006/relationships/slideLayout" Target="../slideLayouts/slideLayout7.xml"/><Relationship Id="rId4" Type="http://schemas.openxmlformats.org/officeDocument/2006/relationships/hyperlink" Target="https://www.analyticsvidhya.com/blog/2021/05/convolutional-neural-networks-cnn/"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599506" y="2502158"/>
            <a:ext cx="11088988" cy="3190875"/>
          </a:xfrm>
          <a:prstGeom prst="rect">
            <a:avLst/>
          </a:prstGeom>
        </p:spPr>
        <p:txBody>
          <a:bodyPr lIns="0" tIns="0" rIns="0" bIns="0" rtlCol="0" anchor="t">
            <a:spAutoFit/>
          </a:bodyPr>
          <a:lstStyle/>
          <a:p>
            <a:pPr algn="ctr">
              <a:lnSpc>
                <a:spcPts val="8400"/>
              </a:lnSpc>
            </a:pPr>
            <a:r>
              <a:rPr lang="en-US" sz="6000" spc="168">
                <a:solidFill>
                  <a:srgbClr val="404040"/>
                </a:solidFill>
                <a:latin typeface="Now Bold"/>
                <a:ea typeface="Now Bold"/>
                <a:cs typeface="Now Bold"/>
                <a:sym typeface="Now Bold"/>
              </a:rPr>
              <a:t>LAB 4 - GOING DEEPER INTO CONVOLUTIONAL NEURAL NETWORKS</a:t>
            </a:r>
          </a:p>
        </p:txBody>
      </p:sp>
      <p:sp>
        <p:nvSpPr>
          <p:cNvPr id="3" name="TextBox 3"/>
          <p:cNvSpPr txBox="1"/>
          <p:nvPr/>
        </p:nvSpPr>
        <p:spPr>
          <a:xfrm>
            <a:off x="4614700" y="6081602"/>
            <a:ext cx="9058600" cy="1441780"/>
          </a:xfrm>
          <a:prstGeom prst="rect">
            <a:avLst/>
          </a:prstGeom>
        </p:spPr>
        <p:txBody>
          <a:bodyPr lIns="0" tIns="0" rIns="0" bIns="0" rtlCol="0" anchor="t">
            <a:spAutoFit/>
          </a:bodyPr>
          <a:lstStyle/>
          <a:p>
            <a:pPr algn="ctr">
              <a:lnSpc>
                <a:spcPts val="2891"/>
              </a:lnSpc>
            </a:pPr>
            <a:r>
              <a:rPr lang="en-US" sz="2370">
                <a:solidFill>
                  <a:srgbClr val="000000"/>
                </a:solidFill>
                <a:latin typeface="Comic Sans"/>
                <a:ea typeface="Comic Sans"/>
                <a:cs typeface="Comic Sans"/>
                <a:sym typeface="Comic Sans"/>
              </a:rPr>
              <a:t>Dr. Pandiyaraju V</a:t>
            </a:r>
          </a:p>
          <a:p>
            <a:pPr algn="ctr">
              <a:lnSpc>
                <a:spcPts val="2891"/>
              </a:lnSpc>
            </a:pPr>
            <a:r>
              <a:rPr lang="en-US" sz="2370">
                <a:solidFill>
                  <a:srgbClr val="000000"/>
                </a:solidFill>
                <a:latin typeface="Comic Sans"/>
                <a:ea typeface="Comic Sans"/>
                <a:cs typeface="Comic Sans"/>
                <a:sym typeface="Comic Sans"/>
              </a:rPr>
              <a:t>Shravan Venkatraman</a:t>
            </a:r>
          </a:p>
          <a:p>
            <a:pPr algn="ctr">
              <a:lnSpc>
                <a:spcPts val="2891"/>
              </a:lnSpc>
            </a:pPr>
            <a:endParaRPr lang="en-US" sz="2370">
              <a:solidFill>
                <a:srgbClr val="000000"/>
              </a:solidFill>
              <a:latin typeface="Comic Sans"/>
              <a:ea typeface="Comic Sans"/>
              <a:cs typeface="Comic Sans"/>
              <a:sym typeface="Comic Sans"/>
            </a:endParaRPr>
          </a:p>
          <a:p>
            <a:pPr algn="ctr">
              <a:lnSpc>
                <a:spcPts val="2891"/>
              </a:lnSpc>
            </a:pPr>
            <a:r>
              <a:rPr lang="en-US" sz="2370">
                <a:solidFill>
                  <a:srgbClr val="000000"/>
                </a:solidFill>
                <a:latin typeface="Comic Sans"/>
                <a:ea typeface="Comic Sans"/>
                <a:cs typeface="Comic Sans"/>
                <a:sym typeface="Comic Sans"/>
              </a:rPr>
              <a:t>August 9,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996569" y="2932873"/>
            <a:ext cx="14294861" cy="5591568"/>
          </a:xfrm>
          <a:custGeom>
            <a:avLst/>
            <a:gdLst/>
            <a:ahLst/>
            <a:cxnLst/>
            <a:rect l="l" t="t" r="r" b="b"/>
            <a:pathLst>
              <a:path w="14294861" h="5591568">
                <a:moveTo>
                  <a:pt x="0" y="0"/>
                </a:moveTo>
                <a:lnTo>
                  <a:pt x="14294862" y="0"/>
                </a:lnTo>
                <a:lnTo>
                  <a:pt x="14294862" y="5591568"/>
                </a:lnTo>
                <a:lnTo>
                  <a:pt x="0" y="559156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DO A CONVOLUTION?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972036" y="1956206"/>
            <a:ext cx="12343928" cy="7789857"/>
          </a:xfrm>
          <a:custGeom>
            <a:avLst/>
            <a:gdLst/>
            <a:ahLst/>
            <a:cxnLst/>
            <a:rect l="l" t="t" r="r" b="b"/>
            <a:pathLst>
              <a:path w="12343928" h="7789857">
                <a:moveTo>
                  <a:pt x="0" y="0"/>
                </a:moveTo>
                <a:lnTo>
                  <a:pt x="12343928" y="0"/>
                </a:lnTo>
                <a:lnTo>
                  <a:pt x="12343928" y="7789858"/>
                </a:lnTo>
                <a:lnTo>
                  <a:pt x="0" y="778985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MAXPOOL?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805977" y="2801900"/>
            <a:ext cx="12676045" cy="5602775"/>
          </a:xfrm>
          <a:custGeom>
            <a:avLst/>
            <a:gdLst/>
            <a:ahLst/>
            <a:cxnLst/>
            <a:rect l="l" t="t" r="r" b="b"/>
            <a:pathLst>
              <a:path w="12676045" h="5602775">
                <a:moveTo>
                  <a:pt x="0" y="0"/>
                </a:moveTo>
                <a:lnTo>
                  <a:pt x="12676046" y="0"/>
                </a:lnTo>
                <a:lnTo>
                  <a:pt x="12676046" y="5602775"/>
                </a:lnTo>
                <a:lnTo>
                  <a:pt x="0" y="560277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MAXPOOL?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131450" y="2494824"/>
            <a:ext cx="12025100" cy="6040991"/>
          </a:xfrm>
          <a:custGeom>
            <a:avLst/>
            <a:gdLst/>
            <a:ahLst/>
            <a:cxnLst/>
            <a:rect l="l" t="t" r="r" b="b"/>
            <a:pathLst>
              <a:path w="12025100" h="6040991">
                <a:moveTo>
                  <a:pt x="0" y="0"/>
                </a:moveTo>
                <a:lnTo>
                  <a:pt x="12025100" y="0"/>
                </a:lnTo>
                <a:lnTo>
                  <a:pt x="12025100" y="6040991"/>
                </a:lnTo>
                <a:lnTo>
                  <a:pt x="0" y="6040991"/>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MAXPOOL?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295394" y="2986104"/>
            <a:ext cx="13697211" cy="6548090"/>
          </a:xfrm>
          <a:custGeom>
            <a:avLst/>
            <a:gdLst/>
            <a:ahLst/>
            <a:cxnLst/>
            <a:rect l="l" t="t" r="r" b="b"/>
            <a:pathLst>
              <a:path w="13697211" h="6548090">
                <a:moveTo>
                  <a:pt x="0" y="0"/>
                </a:moveTo>
                <a:lnTo>
                  <a:pt x="13697212" y="0"/>
                </a:lnTo>
                <a:lnTo>
                  <a:pt x="13697212" y="6548090"/>
                </a:lnTo>
                <a:lnTo>
                  <a:pt x="0" y="654809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00952" y="1009650"/>
            <a:ext cx="17086096" cy="1002847"/>
          </a:xfrm>
          <a:prstGeom prst="rect">
            <a:avLst/>
          </a:prstGeom>
        </p:spPr>
        <p:txBody>
          <a:bodyPr lIns="0" tIns="0" rIns="0" bIns="0" rtlCol="0" anchor="t">
            <a:spAutoFit/>
          </a:bodyPr>
          <a:lstStyle/>
          <a:p>
            <a:pPr algn="ctr">
              <a:lnSpc>
                <a:spcPts val="7842"/>
              </a:lnSpc>
              <a:spcBef>
                <a:spcPct val="0"/>
              </a:spcBef>
            </a:pPr>
            <a:r>
              <a:rPr lang="en-US" sz="6428">
                <a:solidFill>
                  <a:srgbClr val="404040"/>
                </a:solidFill>
                <a:latin typeface="Now Bold"/>
                <a:ea typeface="Now Bold"/>
                <a:cs typeface="Now Bold"/>
                <a:sym typeface="Now Bold"/>
              </a:rPr>
              <a:t>WAYS TO CONVERT FEATURE MAP TO 1D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22023" y="3623882"/>
            <a:ext cx="15443954" cy="4500364"/>
          </a:xfrm>
          <a:custGeom>
            <a:avLst/>
            <a:gdLst/>
            <a:ahLst/>
            <a:cxnLst/>
            <a:rect l="l" t="t" r="r" b="b"/>
            <a:pathLst>
              <a:path w="15443954" h="4500364">
                <a:moveTo>
                  <a:pt x="0" y="0"/>
                </a:moveTo>
                <a:lnTo>
                  <a:pt x="15443954" y="0"/>
                </a:lnTo>
                <a:lnTo>
                  <a:pt x="15443954" y="4500364"/>
                </a:lnTo>
                <a:lnTo>
                  <a:pt x="0" y="4500364"/>
                </a:lnTo>
                <a:lnTo>
                  <a:pt x="0" y="0"/>
                </a:lnTo>
                <a:close/>
              </a:path>
            </a:pathLst>
          </a:custGeom>
          <a:blipFill>
            <a:blip r:embed="rId2"/>
            <a:stretch>
              <a:fillRect b="-125"/>
            </a:stretch>
          </a:blipFill>
        </p:spPr>
        <p:txBody>
          <a:bodyPr/>
          <a:lstStyle/>
          <a:p>
            <a:endParaRPr lang="en-IN"/>
          </a:p>
        </p:txBody>
      </p:sp>
      <p:sp>
        <p:nvSpPr>
          <p:cNvPr id="3" name="TextBox 3"/>
          <p:cNvSpPr txBox="1"/>
          <p:nvPr/>
        </p:nvSpPr>
        <p:spPr>
          <a:xfrm>
            <a:off x="600952" y="1009650"/>
            <a:ext cx="17086096" cy="1002847"/>
          </a:xfrm>
          <a:prstGeom prst="rect">
            <a:avLst/>
          </a:prstGeom>
        </p:spPr>
        <p:txBody>
          <a:bodyPr lIns="0" tIns="0" rIns="0" bIns="0" rtlCol="0" anchor="t">
            <a:spAutoFit/>
          </a:bodyPr>
          <a:lstStyle/>
          <a:p>
            <a:pPr algn="ctr">
              <a:lnSpc>
                <a:spcPts val="7842"/>
              </a:lnSpc>
              <a:spcBef>
                <a:spcPct val="0"/>
              </a:spcBef>
            </a:pPr>
            <a:r>
              <a:rPr lang="en-US" sz="6428">
                <a:solidFill>
                  <a:srgbClr val="404040"/>
                </a:solidFill>
                <a:latin typeface="Now Bold"/>
                <a:ea typeface="Now Bold"/>
                <a:cs typeface="Now Bold"/>
                <a:sym typeface="Now Bold"/>
              </a:rPr>
              <a:t>WAYS TO CONVERT FEATURE MAP TO 1D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641171" y="3107094"/>
            <a:ext cx="13005659" cy="5740808"/>
          </a:xfrm>
          <a:custGeom>
            <a:avLst/>
            <a:gdLst/>
            <a:ahLst/>
            <a:cxnLst/>
            <a:rect l="l" t="t" r="r" b="b"/>
            <a:pathLst>
              <a:path w="13005659" h="5740808">
                <a:moveTo>
                  <a:pt x="0" y="0"/>
                </a:moveTo>
                <a:lnTo>
                  <a:pt x="13005658" y="0"/>
                </a:lnTo>
                <a:lnTo>
                  <a:pt x="13005658" y="5740808"/>
                </a:lnTo>
                <a:lnTo>
                  <a:pt x="0" y="5740808"/>
                </a:lnTo>
                <a:lnTo>
                  <a:pt x="0" y="0"/>
                </a:lnTo>
                <a:close/>
              </a:path>
            </a:pathLst>
          </a:custGeom>
          <a:blipFill>
            <a:blip r:embed="rId2"/>
            <a:stretch>
              <a:fillRect t="-6009" b="-21423"/>
            </a:stretch>
          </a:blipFill>
        </p:spPr>
        <p:txBody>
          <a:bodyPr/>
          <a:lstStyle/>
          <a:p>
            <a:endParaRPr lang="en-IN"/>
          </a:p>
        </p:txBody>
      </p:sp>
      <p:sp>
        <p:nvSpPr>
          <p:cNvPr id="3" name="TextBox 3"/>
          <p:cNvSpPr txBox="1"/>
          <p:nvPr/>
        </p:nvSpPr>
        <p:spPr>
          <a:xfrm>
            <a:off x="600952" y="1009650"/>
            <a:ext cx="17086096" cy="1002847"/>
          </a:xfrm>
          <a:prstGeom prst="rect">
            <a:avLst/>
          </a:prstGeom>
        </p:spPr>
        <p:txBody>
          <a:bodyPr lIns="0" tIns="0" rIns="0" bIns="0" rtlCol="0" anchor="t">
            <a:spAutoFit/>
          </a:bodyPr>
          <a:lstStyle/>
          <a:p>
            <a:pPr algn="ctr">
              <a:lnSpc>
                <a:spcPts val="7842"/>
              </a:lnSpc>
              <a:spcBef>
                <a:spcPct val="0"/>
              </a:spcBef>
            </a:pPr>
            <a:r>
              <a:rPr lang="en-US" sz="6428">
                <a:solidFill>
                  <a:srgbClr val="404040"/>
                </a:solidFill>
                <a:latin typeface="Now Bold"/>
                <a:ea typeface="Now Bold"/>
                <a:cs typeface="Now Bold"/>
                <a:sym typeface="Now Bold"/>
              </a:rPr>
              <a:t>WAYS TO CONVERT FEATURE MAP TO 1D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00952" y="1019175"/>
            <a:ext cx="1708609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WHERE ARE CNNS PRIMARILY USED</a:t>
            </a:r>
          </a:p>
        </p:txBody>
      </p:sp>
      <p:sp>
        <p:nvSpPr>
          <p:cNvPr id="3" name="TextBox 3"/>
          <p:cNvSpPr txBox="1"/>
          <p:nvPr/>
        </p:nvSpPr>
        <p:spPr>
          <a:xfrm>
            <a:off x="1028700" y="2928747"/>
            <a:ext cx="15795946" cy="6287389"/>
          </a:xfrm>
          <a:prstGeom prst="rect">
            <a:avLst/>
          </a:prstGeom>
        </p:spPr>
        <p:txBody>
          <a:bodyPr lIns="0" tIns="0" rIns="0" bIns="0" rtlCol="0" anchor="t">
            <a:spAutoFit/>
          </a:bodyPr>
          <a:lstStyle/>
          <a:p>
            <a:pPr marL="734058" lvl="1" indent="-367029" algn="l">
              <a:lnSpc>
                <a:spcPts val="4147"/>
              </a:lnSpc>
              <a:buFont typeface="Arial"/>
              <a:buChar char="•"/>
            </a:pPr>
            <a:r>
              <a:rPr lang="en-US" sz="3399">
                <a:solidFill>
                  <a:srgbClr val="00BF63"/>
                </a:solidFill>
                <a:latin typeface="Libre Baskerville Bold"/>
                <a:ea typeface="Libre Baskerville Bold"/>
                <a:cs typeface="Libre Baskerville Bold"/>
                <a:sym typeface="Libre Baskerville Bold"/>
              </a:rPr>
              <a:t>Image Classification (Disease Detection, Face Recognition, etc.)</a:t>
            </a:r>
          </a:p>
          <a:p>
            <a:pPr algn="l">
              <a:lnSpc>
                <a:spcPts val="4147"/>
              </a:lnSpc>
            </a:pPr>
            <a:endParaRPr lang="en-US" sz="3399">
              <a:solidFill>
                <a:srgbClr val="00BF63"/>
              </a:solidFill>
              <a:latin typeface="Libre Baskerville Bold"/>
              <a:ea typeface="Libre Baskerville Bold"/>
              <a:cs typeface="Libre Baskerville Bold"/>
              <a:sym typeface="Libre Baskerville Bold"/>
            </a:endParaRPr>
          </a:p>
          <a:p>
            <a:pPr marL="734058" lvl="1" indent="-367029" algn="l">
              <a:lnSpc>
                <a:spcPts val="4147"/>
              </a:lnSpc>
              <a:buFont typeface="Arial"/>
              <a:buChar char="•"/>
            </a:pPr>
            <a:r>
              <a:rPr lang="en-US" sz="3399">
                <a:solidFill>
                  <a:srgbClr val="00BF63"/>
                </a:solidFill>
                <a:latin typeface="Libre Baskerville Bold"/>
                <a:ea typeface="Libre Baskerville Bold"/>
                <a:cs typeface="Libre Baskerville Bold"/>
                <a:sym typeface="Libre Baskerville Bold"/>
              </a:rPr>
              <a:t>Object Detection (Spot Lesions from Medical Images, Potholes from live surveillance cameras, etc.)</a:t>
            </a:r>
          </a:p>
          <a:p>
            <a:pPr algn="l">
              <a:lnSpc>
                <a:spcPts val="4147"/>
              </a:lnSpc>
            </a:pPr>
            <a:endParaRPr lang="en-US" sz="3399">
              <a:solidFill>
                <a:srgbClr val="00BF63"/>
              </a:solidFill>
              <a:latin typeface="Libre Baskerville Bold"/>
              <a:ea typeface="Libre Baskerville Bold"/>
              <a:cs typeface="Libre Baskerville Bold"/>
              <a:sym typeface="Libre Baskerville Bold"/>
            </a:endParaRPr>
          </a:p>
          <a:p>
            <a:pPr marL="734058" lvl="1" indent="-367029" algn="l">
              <a:lnSpc>
                <a:spcPts val="4147"/>
              </a:lnSpc>
              <a:buFont typeface="Arial"/>
              <a:buChar char="•"/>
            </a:pPr>
            <a:r>
              <a:rPr lang="en-US" sz="3399">
                <a:solidFill>
                  <a:srgbClr val="FF3131"/>
                </a:solidFill>
                <a:latin typeface="Libre Baskerville Bold"/>
                <a:ea typeface="Libre Baskerville Bold"/>
                <a:cs typeface="Libre Baskerville Bold"/>
                <a:sym typeface="Libre Baskerville Bold"/>
              </a:rPr>
              <a:t>Semantic Segmentation (Tumor Segmentation from Medical Images) </a:t>
            </a:r>
          </a:p>
          <a:p>
            <a:pPr algn="l">
              <a:lnSpc>
                <a:spcPts val="4147"/>
              </a:lnSpc>
            </a:pPr>
            <a:endParaRPr lang="en-US" sz="3399">
              <a:solidFill>
                <a:srgbClr val="FF3131"/>
              </a:solidFill>
              <a:latin typeface="Libre Baskerville Bold"/>
              <a:ea typeface="Libre Baskerville Bold"/>
              <a:cs typeface="Libre Baskerville Bold"/>
              <a:sym typeface="Libre Baskerville Bold"/>
            </a:endParaRPr>
          </a:p>
          <a:p>
            <a:pPr marL="734058" lvl="1" indent="-367029" algn="l">
              <a:lnSpc>
                <a:spcPts val="4147"/>
              </a:lnSpc>
              <a:buFont typeface="Arial"/>
              <a:buChar char="•"/>
            </a:pPr>
            <a:r>
              <a:rPr lang="en-US" sz="3399">
                <a:solidFill>
                  <a:srgbClr val="FF3131"/>
                </a:solidFill>
                <a:latin typeface="Libre Baskerville Bold"/>
                <a:ea typeface="Libre Baskerville Bold"/>
                <a:cs typeface="Libre Baskerville Bold"/>
                <a:sym typeface="Libre Baskerville Bold"/>
              </a:rPr>
              <a:t>Instance Segmentation (Segment individual objects in crowded scenes, Identify Overlapping Nuclei, etc.)</a:t>
            </a:r>
          </a:p>
          <a:p>
            <a:pPr algn="l">
              <a:lnSpc>
                <a:spcPts val="4147"/>
              </a:lnSpc>
            </a:pPr>
            <a:endParaRPr lang="en-US" sz="3399">
              <a:solidFill>
                <a:srgbClr val="FF3131"/>
              </a:solidFill>
              <a:latin typeface="Libre Baskerville Bold"/>
              <a:ea typeface="Libre Baskerville Bold"/>
              <a:cs typeface="Libre Baskerville Bold"/>
              <a:sym typeface="Libre Baskerville Bold"/>
            </a:endParaRPr>
          </a:p>
          <a:p>
            <a:pPr marL="734058" lvl="1" indent="-367029" algn="l">
              <a:lnSpc>
                <a:spcPts val="4147"/>
              </a:lnSpc>
              <a:buFont typeface="Arial"/>
              <a:buChar char="•"/>
            </a:pPr>
            <a:r>
              <a:rPr lang="en-US" sz="3399">
                <a:solidFill>
                  <a:srgbClr val="FF3131"/>
                </a:solidFill>
                <a:latin typeface="Libre Baskerville Bold"/>
                <a:ea typeface="Libre Baskerville Bold"/>
                <a:cs typeface="Libre Baskerville Bold"/>
                <a:sym typeface="Libre Baskerville Bold"/>
              </a:rPr>
              <a:t>Image Generation (GANs, Style Transfer, etc.)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777700" y="2776408"/>
            <a:ext cx="14732600" cy="6146115"/>
          </a:xfrm>
          <a:custGeom>
            <a:avLst/>
            <a:gdLst/>
            <a:ahLst/>
            <a:cxnLst/>
            <a:rect l="l" t="t" r="r" b="b"/>
            <a:pathLst>
              <a:path w="14732600" h="6146115">
                <a:moveTo>
                  <a:pt x="0" y="0"/>
                </a:moveTo>
                <a:lnTo>
                  <a:pt x="14732600" y="0"/>
                </a:lnTo>
                <a:lnTo>
                  <a:pt x="14732600" y="6146115"/>
                </a:lnTo>
                <a:lnTo>
                  <a:pt x="0" y="614611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00952" y="1019175"/>
            <a:ext cx="1708609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WHERE ARE CNNS PRIMARILY USED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599506" y="3490912"/>
            <a:ext cx="11088988" cy="3190875"/>
          </a:xfrm>
          <a:prstGeom prst="rect">
            <a:avLst/>
          </a:prstGeom>
        </p:spPr>
        <p:txBody>
          <a:bodyPr lIns="0" tIns="0" rIns="0" bIns="0" rtlCol="0" anchor="t">
            <a:spAutoFit/>
          </a:bodyPr>
          <a:lstStyle/>
          <a:p>
            <a:pPr algn="ctr">
              <a:lnSpc>
                <a:spcPts val="8400"/>
              </a:lnSpc>
            </a:pPr>
            <a:r>
              <a:rPr lang="en-US" sz="6000" spc="168">
                <a:solidFill>
                  <a:srgbClr val="404040"/>
                </a:solidFill>
                <a:latin typeface="Now Bold"/>
                <a:ea typeface="Now Bold"/>
                <a:cs typeface="Now Bold"/>
                <a:sym typeface="Now Bold"/>
              </a:rPr>
              <a:t>BUILDING COMPLEX MODELS - KERAS </a:t>
            </a:r>
            <a:r>
              <a:rPr lang="en-US" sz="6000" spc="168">
                <a:solidFill>
                  <a:srgbClr val="5E17EB"/>
                </a:solidFill>
                <a:latin typeface="Now Bold"/>
                <a:ea typeface="Now Bold"/>
                <a:cs typeface="Now Bold"/>
                <a:sym typeface="Now Bold"/>
              </a:rPr>
              <a:t>FUNCTIONAL API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965965" y="2652124"/>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INTRODUCTION</a:t>
            </a:r>
          </a:p>
        </p:txBody>
      </p:sp>
      <p:grpSp>
        <p:nvGrpSpPr>
          <p:cNvPr id="3" name="Group 3"/>
          <p:cNvGrpSpPr/>
          <p:nvPr/>
        </p:nvGrpSpPr>
        <p:grpSpPr>
          <a:xfrm>
            <a:off x="1631470" y="2401120"/>
            <a:ext cx="886691" cy="8866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5" name="TextBox 5"/>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6" name="TextBox 6"/>
          <p:cNvSpPr txBox="1"/>
          <p:nvPr/>
        </p:nvSpPr>
        <p:spPr>
          <a:xfrm>
            <a:off x="1705942" y="2500407"/>
            <a:ext cx="737747" cy="611916"/>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ea typeface="Now"/>
                <a:cs typeface="Now"/>
                <a:sym typeface="Now"/>
              </a:rPr>
              <a:t>01</a:t>
            </a:r>
          </a:p>
        </p:txBody>
      </p:sp>
      <p:grpSp>
        <p:nvGrpSpPr>
          <p:cNvPr id="7" name="Group 7"/>
          <p:cNvGrpSpPr/>
          <p:nvPr/>
        </p:nvGrpSpPr>
        <p:grpSpPr>
          <a:xfrm>
            <a:off x="1631470" y="8371609"/>
            <a:ext cx="886691" cy="88669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9" name="TextBox 9"/>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10" name="TextBox 10"/>
          <p:cNvSpPr txBox="1"/>
          <p:nvPr/>
        </p:nvSpPr>
        <p:spPr>
          <a:xfrm>
            <a:off x="1705942" y="8470896"/>
            <a:ext cx="737747" cy="611916"/>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ea typeface="Now"/>
                <a:cs typeface="Now"/>
                <a:sym typeface="Now"/>
              </a:rPr>
              <a:t>05</a:t>
            </a:r>
          </a:p>
        </p:txBody>
      </p:sp>
      <p:grpSp>
        <p:nvGrpSpPr>
          <p:cNvPr id="11" name="Group 11"/>
          <p:cNvGrpSpPr/>
          <p:nvPr/>
        </p:nvGrpSpPr>
        <p:grpSpPr>
          <a:xfrm>
            <a:off x="1631470" y="3868836"/>
            <a:ext cx="886691" cy="8866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14" name="TextBox 14"/>
          <p:cNvSpPr txBox="1"/>
          <p:nvPr/>
        </p:nvSpPr>
        <p:spPr>
          <a:xfrm>
            <a:off x="1631470" y="3968224"/>
            <a:ext cx="886691" cy="611714"/>
          </a:xfrm>
          <a:prstGeom prst="rect">
            <a:avLst/>
          </a:prstGeom>
        </p:spPr>
        <p:txBody>
          <a:bodyPr lIns="0" tIns="0" rIns="0" bIns="0" rtlCol="0" anchor="t">
            <a:spAutoFit/>
          </a:bodyPr>
          <a:lstStyle/>
          <a:p>
            <a:pPr algn="ctr">
              <a:lnSpc>
                <a:spcPts val="4932"/>
              </a:lnSpc>
            </a:pPr>
            <a:r>
              <a:rPr lang="en-US" sz="3522">
                <a:solidFill>
                  <a:srgbClr val="8B9684"/>
                </a:solidFill>
                <a:latin typeface="Now"/>
                <a:ea typeface="Now"/>
                <a:cs typeface="Now"/>
                <a:sym typeface="Now"/>
              </a:rPr>
              <a:t>02</a:t>
            </a:r>
          </a:p>
        </p:txBody>
      </p:sp>
      <p:grpSp>
        <p:nvGrpSpPr>
          <p:cNvPr id="15" name="Group 15"/>
          <p:cNvGrpSpPr/>
          <p:nvPr/>
        </p:nvGrpSpPr>
        <p:grpSpPr>
          <a:xfrm>
            <a:off x="1631470" y="5335858"/>
            <a:ext cx="876404" cy="87640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18" name="TextBox 18"/>
          <p:cNvSpPr txBox="1"/>
          <p:nvPr/>
        </p:nvSpPr>
        <p:spPr>
          <a:xfrm>
            <a:off x="1631470" y="5442734"/>
            <a:ext cx="876404" cy="595976"/>
          </a:xfrm>
          <a:prstGeom prst="rect">
            <a:avLst/>
          </a:prstGeom>
        </p:spPr>
        <p:txBody>
          <a:bodyPr lIns="0" tIns="0" rIns="0" bIns="0" rtlCol="0" anchor="t">
            <a:spAutoFit/>
          </a:bodyPr>
          <a:lstStyle/>
          <a:p>
            <a:pPr algn="ctr">
              <a:lnSpc>
                <a:spcPts val="4874"/>
              </a:lnSpc>
            </a:pPr>
            <a:r>
              <a:rPr lang="en-US" sz="3482">
                <a:solidFill>
                  <a:srgbClr val="8B9684"/>
                </a:solidFill>
                <a:latin typeface="Now"/>
                <a:ea typeface="Now"/>
                <a:cs typeface="Now"/>
                <a:sym typeface="Now"/>
              </a:rPr>
              <a:t>03</a:t>
            </a:r>
          </a:p>
        </p:txBody>
      </p:sp>
      <p:grpSp>
        <p:nvGrpSpPr>
          <p:cNvPr id="19" name="Group 19"/>
          <p:cNvGrpSpPr/>
          <p:nvPr/>
        </p:nvGrpSpPr>
        <p:grpSpPr>
          <a:xfrm>
            <a:off x="1631470" y="6847736"/>
            <a:ext cx="876404" cy="87640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22" name="TextBox 22"/>
          <p:cNvSpPr txBox="1"/>
          <p:nvPr/>
        </p:nvSpPr>
        <p:spPr>
          <a:xfrm>
            <a:off x="1631470" y="6954613"/>
            <a:ext cx="876404" cy="595976"/>
          </a:xfrm>
          <a:prstGeom prst="rect">
            <a:avLst/>
          </a:prstGeom>
        </p:spPr>
        <p:txBody>
          <a:bodyPr lIns="0" tIns="0" rIns="0" bIns="0" rtlCol="0" anchor="t">
            <a:spAutoFit/>
          </a:bodyPr>
          <a:lstStyle/>
          <a:p>
            <a:pPr algn="ctr">
              <a:lnSpc>
                <a:spcPts val="4874"/>
              </a:lnSpc>
            </a:pPr>
            <a:r>
              <a:rPr lang="en-US" sz="3482">
                <a:solidFill>
                  <a:srgbClr val="8B9684"/>
                </a:solidFill>
                <a:latin typeface="Now"/>
                <a:ea typeface="Now"/>
                <a:cs typeface="Now"/>
                <a:sym typeface="Now"/>
              </a:rPr>
              <a:t>04</a:t>
            </a:r>
          </a:p>
        </p:txBody>
      </p:sp>
      <p:sp>
        <p:nvSpPr>
          <p:cNvPr id="23" name="TextBox 23"/>
          <p:cNvSpPr txBox="1"/>
          <p:nvPr/>
        </p:nvSpPr>
        <p:spPr>
          <a:xfrm>
            <a:off x="2965965" y="4119840"/>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MLP RECAP</a:t>
            </a:r>
          </a:p>
        </p:txBody>
      </p:sp>
      <p:sp>
        <p:nvSpPr>
          <p:cNvPr id="24" name="TextBox 24"/>
          <p:cNvSpPr txBox="1"/>
          <p:nvPr/>
        </p:nvSpPr>
        <p:spPr>
          <a:xfrm>
            <a:off x="2965965" y="5434709"/>
            <a:ext cx="4275272" cy="718058"/>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MINI BATCH GRADIENT DESCENT</a:t>
            </a:r>
          </a:p>
        </p:txBody>
      </p:sp>
      <p:sp>
        <p:nvSpPr>
          <p:cNvPr id="25" name="TextBox 25"/>
          <p:cNvSpPr txBox="1"/>
          <p:nvPr/>
        </p:nvSpPr>
        <p:spPr>
          <a:xfrm>
            <a:off x="2965965" y="7093597"/>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HYPERPARAMETER TUNING</a:t>
            </a:r>
          </a:p>
        </p:txBody>
      </p:sp>
      <p:sp>
        <p:nvSpPr>
          <p:cNvPr id="26" name="TextBox 26"/>
          <p:cNvSpPr txBox="1"/>
          <p:nvPr/>
        </p:nvSpPr>
        <p:spPr>
          <a:xfrm>
            <a:off x="2965965" y="8622613"/>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TUNING TECHNIQUES</a:t>
            </a:r>
          </a:p>
        </p:txBody>
      </p:sp>
      <p:sp>
        <p:nvSpPr>
          <p:cNvPr id="27" name="TextBox 27"/>
          <p:cNvSpPr txBox="1"/>
          <p:nvPr/>
        </p:nvSpPr>
        <p:spPr>
          <a:xfrm>
            <a:off x="12381258" y="2652124"/>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INTRODUCTION</a:t>
            </a:r>
          </a:p>
        </p:txBody>
      </p:sp>
      <p:grpSp>
        <p:nvGrpSpPr>
          <p:cNvPr id="28" name="Group 28"/>
          <p:cNvGrpSpPr/>
          <p:nvPr/>
        </p:nvGrpSpPr>
        <p:grpSpPr>
          <a:xfrm>
            <a:off x="11046762" y="2401120"/>
            <a:ext cx="886691" cy="88669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30" name="TextBox 30"/>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31" name="TextBox 31"/>
          <p:cNvSpPr txBox="1"/>
          <p:nvPr/>
        </p:nvSpPr>
        <p:spPr>
          <a:xfrm>
            <a:off x="11121235" y="2500407"/>
            <a:ext cx="737747" cy="611916"/>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ea typeface="Now"/>
                <a:cs typeface="Now"/>
                <a:sym typeface="Now"/>
              </a:rPr>
              <a:t>01</a:t>
            </a:r>
          </a:p>
        </p:txBody>
      </p:sp>
      <p:grpSp>
        <p:nvGrpSpPr>
          <p:cNvPr id="32" name="Group 32"/>
          <p:cNvGrpSpPr/>
          <p:nvPr/>
        </p:nvGrpSpPr>
        <p:grpSpPr>
          <a:xfrm>
            <a:off x="11046762" y="8371609"/>
            <a:ext cx="886691" cy="88669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34" name="TextBox 34"/>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p>
          </p:txBody>
        </p:sp>
      </p:grpSp>
      <p:sp>
        <p:nvSpPr>
          <p:cNvPr id="35" name="TextBox 35"/>
          <p:cNvSpPr txBox="1"/>
          <p:nvPr/>
        </p:nvSpPr>
        <p:spPr>
          <a:xfrm>
            <a:off x="11121235" y="8470896"/>
            <a:ext cx="737747" cy="611916"/>
          </a:xfrm>
          <a:prstGeom prst="rect">
            <a:avLst/>
          </a:prstGeom>
        </p:spPr>
        <p:txBody>
          <a:bodyPr lIns="0" tIns="0" rIns="0" bIns="0" rtlCol="0" anchor="t">
            <a:spAutoFit/>
          </a:bodyPr>
          <a:lstStyle/>
          <a:p>
            <a:pPr algn="ctr">
              <a:lnSpc>
                <a:spcPts val="4935"/>
              </a:lnSpc>
            </a:pPr>
            <a:r>
              <a:rPr lang="en-US" sz="3525">
                <a:solidFill>
                  <a:srgbClr val="8B9684">
                    <a:alpha val="82745"/>
                  </a:srgbClr>
                </a:solidFill>
                <a:latin typeface="Now"/>
                <a:ea typeface="Now"/>
                <a:cs typeface="Now"/>
                <a:sym typeface="Now"/>
              </a:rPr>
              <a:t>05</a:t>
            </a:r>
          </a:p>
        </p:txBody>
      </p:sp>
      <p:grpSp>
        <p:nvGrpSpPr>
          <p:cNvPr id="36" name="Group 36"/>
          <p:cNvGrpSpPr/>
          <p:nvPr/>
        </p:nvGrpSpPr>
        <p:grpSpPr>
          <a:xfrm>
            <a:off x="11046762" y="3868836"/>
            <a:ext cx="886691" cy="88669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38" name="TextBox 38"/>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39" name="TextBox 39"/>
          <p:cNvSpPr txBox="1"/>
          <p:nvPr/>
        </p:nvSpPr>
        <p:spPr>
          <a:xfrm>
            <a:off x="11046762" y="3968224"/>
            <a:ext cx="886691" cy="611714"/>
          </a:xfrm>
          <a:prstGeom prst="rect">
            <a:avLst/>
          </a:prstGeom>
        </p:spPr>
        <p:txBody>
          <a:bodyPr lIns="0" tIns="0" rIns="0" bIns="0" rtlCol="0" anchor="t">
            <a:spAutoFit/>
          </a:bodyPr>
          <a:lstStyle/>
          <a:p>
            <a:pPr algn="ctr">
              <a:lnSpc>
                <a:spcPts val="4932"/>
              </a:lnSpc>
            </a:pPr>
            <a:r>
              <a:rPr lang="en-US" sz="3522">
                <a:solidFill>
                  <a:srgbClr val="8B9684"/>
                </a:solidFill>
                <a:latin typeface="Now"/>
                <a:ea typeface="Now"/>
                <a:cs typeface="Now"/>
                <a:sym typeface="Now"/>
              </a:rPr>
              <a:t>02</a:t>
            </a:r>
          </a:p>
        </p:txBody>
      </p:sp>
      <p:grpSp>
        <p:nvGrpSpPr>
          <p:cNvPr id="40" name="Group 40"/>
          <p:cNvGrpSpPr/>
          <p:nvPr/>
        </p:nvGrpSpPr>
        <p:grpSpPr>
          <a:xfrm>
            <a:off x="11046762" y="5335858"/>
            <a:ext cx="876404" cy="876404"/>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42" name="TextBox 42"/>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43" name="TextBox 43"/>
          <p:cNvSpPr txBox="1"/>
          <p:nvPr/>
        </p:nvSpPr>
        <p:spPr>
          <a:xfrm>
            <a:off x="11046762" y="5442734"/>
            <a:ext cx="876404" cy="595976"/>
          </a:xfrm>
          <a:prstGeom prst="rect">
            <a:avLst/>
          </a:prstGeom>
        </p:spPr>
        <p:txBody>
          <a:bodyPr lIns="0" tIns="0" rIns="0" bIns="0" rtlCol="0" anchor="t">
            <a:spAutoFit/>
          </a:bodyPr>
          <a:lstStyle/>
          <a:p>
            <a:pPr algn="ctr">
              <a:lnSpc>
                <a:spcPts val="4874"/>
              </a:lnSpc>
            </a:pPr>
            <a:r>
              <a:rPr lang="en-US" sz="3482">
                <a:solidFill>
                  <a:srgbClr val="8B9684"/>
                </a:solidFill>
                <a:latin typeface="Now"/>
                <a:ea typeface="Now"/>
                <a:cs typeface="Now"/>
                <a:sym typeface="Now"/>
              </a:rPr>
              <a:t>03</a:t>
            </a:r>
          </a:p>
        </p:txBody>
      </p:sp>
      <p:grpSp>
        <p:nvGrpSpPr>
          <p:cNvPr id="44" name="Group 44"/>
          <p:cNvGrpSpPr/>
          <p:nvPr/>
        </p:nvGrpSpPr>
        <p:grpSpPr>
          <a:xfrm>
            <a:off x="11046762" y="6847736"/>
            <a:ext cx="876404" cy="87640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txBody>
            <a:bodyPr/>
            <a:lstStyle/>
            <a:p>
              <a:endParaRPr lang="en-IN"/>
            </a:p>
          </p:txBody>
        </p:sp>
        <p:sp>
          <p:nvSpPr>
            <p:cNvPr id="46" name="TextBox 46"/>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p>
          </p:txBody>
        </p:sp>
      </p:grpSp>
      <p:sp>
        <p:nvSpPr>
          <p:cNvPr id="47" name="TextBox 47"/>
          <p:cNvSpPr txBox="1"/>
          <p:nvPr/>
        </p:nvSpPr>
        <p:spPr>
          <a:xfrm>
            <a:off x="11046762" y="6954613"/>
            <a:ext cx="876404" cy="595976"/>
          </a:xfrm>
          <a:prstGeom prst="rect">
            <a:avLst/>
          </a:prstGeom>
        </p:spPr>
        <p:txBody>
          <a:bodyPr lIns="0" tIns="0" rIns="0" bIns="0" rtlCol="0" anchor="t">
            <a:spAutoFit/>
          </a:bodyPr>
          <a:lstStyle/>
          <a:p>
            <a:pPr algn="ctr">
              <a:lnSpc>
                <a:spcPts val="4874"/>
              </a:lnSpc>
            </a:pPr>
            <a:r>
              <a:rPr lang="en-US" sz="3482">
                <a:solidFill>
                  <a:srgbClr val="8B9684"/>
                </a:solidFill>
                <a:latin typeface="Now"/>
                <a:ea typeface="Now"/>
                <a:cs typeface="Now"/>
                <a:sym typeface="Now"/>
              </a:rPr>
              <a:t>04</a:t>
            </a:r>
          </a:p>
        </p:txBody>
      </p:sp>
      <p:sp>
        <p:nvSpPr>
          <p:cNvPr id="48" name="TextBox 48"/>
          <p:cNvSpPr txBox="1"/>
          <p:nvPr/>
        </p:nvSpPr>
        <p:spPr>
          <a:xfrm>
            <a:off x="12381258" y="4119840"/>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MLP RECAP</a:t>
            </a:r>
          </a:p>
        </p:txBody>
      </p:sp>
      <p:sp>
        <p:nvSpPr>
          <p:cNvPr id="49" name="TextBox 49"/>
          <p:cNvSpPr txBox="1"/>
          <p:nvPr/>
        </p:nvSpPr>
        <p:spPr>
          <a:xfrm>
            <a:off x="12381258" y="5434709"/>
            <a:ext cx="4275272" cy="718058"/>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MINI BATCH GRADIENT DESCENT</a:t>
            </a:r>
          </a:p>
        </p:txBody>
      </p:sp>
      <p:sp>
        <p:nvSpPr>
          <p:cNvPr id="50" name="TextBox 50"/>
          <p:cNvSpPr txBox="1"/>
          <p:nvPr/>
        </p:nvSpPr>
        <p:spPr>
          <a:xfrm>
            <a:off x="12381258" y="7093597"/>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HYPERPARAMETER TUNING</a:t>
            </a:r>
          </a:p>
        </p:txBody>
      </p:sp>
      <p:sp>
        <p:nvSpPr>
          <p:cNvPr id="51" name="TextBox 51"/>
          <p:cNvSpPr txBox="1"/>
          <p:nvPr/>
        </p:nvSpPr>
        <p:spPr>
          <a:xfrm>
            <a:off x="12381258" y="8622613"/>
            <a:ext cx="4275272" cy="365633"/>
          </a:xfrm>
          <a:prstGeom prst="rect">
            <a:avLst/>
          </a:prstGeom>
        </p:spPr>
        <p:txBody>
          <a:bodyPr lIns="0" tIns="0" rIns="0" bIns="0" rtlCol="0" anchor="t">
            <a:spAutoFit/>
          </a:bodyPr>
          <a:lstStyle/>
          <a:p>
            <a:pPr algn="l">
              <a:lnSpc>
                <a:spcPts val="2805"/>
              </a:lnSpc>
              <a:spcBef>
                <a:spcPct val="0"/>
              </a:spcBef>
            </a:pPr>
            <a:r>
              <a:rPr lang="en-US" sz="2299">
                <a:solidFill>
                  <a:srgbClr val="000000"/>
                </a:solidFill>
                <a:latin typeface="Now Bold"/>
                <a:ea typeface="Now Bold"/>
                <a:cs typeface="Now Bold"/>
                <a:sym typeface="Now Bold"/>
              </a:rPr>
              <a:t>TUNING TECHNIQUES</a:t>
            </a:r>
          </a:p>
        </p:txBody>
      </p:sp>
      <p:sp>
        <p:nvSpPr>
          <p:cNvPr id="52" name="TextBox 52"/>
          <p:cNvSpPr txBox="1"/>
          <p:nvPr/>
        </p:nvSpPr>
        <p:spPr>
          <a:xfrm>
            <a:off x="3419955" y="1019175"/>
            <a:ext cx="11448090"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TABLE OF 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2928747"/>
            <a:ext cx="10810814" cy="6629781"/>
          </a:xfrm>
          <a:prstGeom prst="rect">
            <a:avLst/>
          </a:prstGeom>
        </p:spPr>
        <p:txBody>
          <a:bodyPr lIns="0" tIns="0" rIns="0" bIns="0" rtlCol="0" anchor="t">
            <a:spAutoFit/>
          </a:bodyPr>
          <a:lstStyle/>
          <a:p>
            <a:pPr marL="777240" lvl="1" indent="-388620" algn="l">
              <a:lnSpc>
                <a:spcPts val="4392"/>
              </a:lnSpc>
              <a:buFont typeface="Arial"/>
              <a:buChar char="•"/>
            </a:pPr>
            <a:r>
              <a:rPr lang="en-US" sz="3600">
                <a:solidFill>
                  <a:srgbClr val="000000"/>
                </a:solidFill>
                <a:latin typeface="Libre Baskerville"/>
                <a:ea typeface="Libre Baskerville"/>
                <a:cs typeface="Libre Baskerville"/>
                <a:sym typeface="Libre Baskerville"/>
              </a:rPr>
              <a:t>The functional API is a way to create models that are more flexible than the Sequential API (</a:t>
            </a:r>
            <a:r>
              <a:rPr lang="en-US" sz="3600">
                <a:solidFill>
                  <a:srgbClr val="FF3131"/>
                </a:solidFill>
                <a:latin typeface="Libre Baskerville"/>
                <a:ea typeface="Libre Baskerville"/>
                <a:cs typeface="Libre Baskerville"/>
                <a:sym typeface="Libre Baskerville"/>
              </a:rPr>
              <a:t>tf.keras.Sequential</a:t>
            </a:r>
            <a:r>
              <a:rPr lang="en-US" sz="3600">
                <a:solidFill>
                  <a:srgbClr val="000000"/>
                </a:solidFill>
                <a:latin typeface="Libre Baskerville"/>
                <a:ea typeface="Libre Baskerville"/>
                <a:cs typeface="Libre Baskerville"/>
                <a:sym typeface="Libre Baskerville"/>
              </a:rPr>
              <a:t>)</a:t>
            </a:r>
          </a:p>
          <a:p>
            <a:pPr algn="l">
              <a:lnSpc>
                <a:spcPts val="4392"/>
              </a:lnSpc>
            </a:pPr>
            <a:endParaRPr lang="en-US" sz="3600">
              <a:solidFill>
                <a:srgbClr val="000000"/>
              </a:solidFill>
              <a:latin typeface="Libre Baskerville"/>
              <a:ea typeface="Libre Baskerville"/>
              <a:cs typeface="Libre Baskerville"/>
              <a:sym typeface="Libre Baskerville"/>
            </a:endParaRPr>
          </a:p>
          <a:p>
            <a:pPr marL="777240" lvl="1" indent="-388620" algn="l">
              <a:lnSpc>
                <a:spcPts val="4392"/>
              </a:lnSpc>
              <a:buFont typeface="Arial"/>
              <a:buChar char="•"/>
            </a:pPr>
            <a:r>
              <a:rPr lang="en-US" sz="3600">
                <a:solidFill>
                  <a:srgbClr val="000000"/>
                </a:solidFill>
                <a:latin typeface="Libre Baskerville"/>
                <a:ea typeface="Libre Baskerville"/>
                <a:cs typeface="Libre Baskerville"/>
                <a:sym typeface="Libre Baskerville"/>
              </a:rPr>
              <a:t>It can handle models with </a:t>
            </a:r>
            <a:r>
              <a:rPr lang="en-US" sz="3600">
                <a:solidFill>
                  <a:srgbClr val="FF3131"/>
                </a:solidFill>
                <a:latin typeface="Libre Baskerville"/>
                <a:ea typeface="Libre Baskerville"/>
                <a:cs typeface="Libre Baskerville"/>
                <a:sym typeface="Libre Baskerville"/>
              </a:rPr>
              <a:t>non-linear topology</a:t>
            </a:r>
            <a:r>
              <a:rPr lang="en-US" sz="3600">
                <a:solidFill>
                  <a:srgbClr val="000000"/>
                </a:solidFill>
                <a:latin typeface="Libre Baskerville"/>
                <a:ea typeface="Libre Baskerville"/>
                <a:cs typeface="Libre Baskerville"/>
                <a:sym typeface="Libre Baskerville"/>
              </a:rPr>
              <a:t>, models with </a:t>
            </a:r>
            <a:r>
              <a:rPr lang="en-US" sz="3600">
                <a:solidFill>
                  <a:srgbClr val="FF3131"/>
                </a:solidFill>
                <a:latin typeface="Libre Baskerville"/>
                <a:ea typeface="Libre Baskerville"/>
                <a:cs typeface="Libre Baskerville"/>
                <a:sym typeface="Libre Baskerville"/>
              </a:rPr>
              <a:t>shared layers</a:t>
            </a:r>
            <a:r>
              <a:rPr lang="en-US" sz="3600">
                <a:solidFill>
                  <a:srgbClr val="000000"/>
                </a:solidFill>
                <a:latin typeface="Libre Baskerville"/>
                <a:ea typeface="Libre Baskerville"/>
                <a:cs typeface="Libre Baskerville"/>
                <a:sym typeface="Libre Baskerville"/>
              </a:rPr>
              <a:t>, and models with </a:t>
            </a:r>
            <a:r>
              <a:rPr lang="en-US" sz="3600">
                <a:solidFill>
                  <a:srgbClr val="FF3131"/>
                </a:solidFill>
                <a:latin typeface="Libre Baskerville"/>
                <a:ea typeface="Libre Baskerville"/>
                <a:cs typeface="Libre Baskerville"/>
                <a:sym typeface="Libre Baskerville"/>
              </a:rPr>
              <a:t>multiple inputs or outputs</a:t>
            </a:r>
            <a:r>
              <a:rPr lang="en-US" sz="3600">
                <a:solidFill>
                  <a:srgbClr val="000000"/>
                </a:solidFill>
                <a:latin typeface="Libre Baskerville"/>
                <a:ea typeface="Libre Baskerville"/>
                <a:cs typeface="Libre Baskerville"/>
                <a:sym typeface="Libre Baskerville"/>
              </a:rPr>
              <a:t>.</a:t>
            </a:r>
          </a:p>
          <a:p>
            <a:pPr algn="l">
              <a:lnSpc>
                <a:spcPts val="4392"/>
              </a:lnSpc>
            </a:pPr>
            <a:endParaRPr lang="en-US" sz="3600">
              <a:solidFill>
                <a:srgbClr val="000000"/>
              </a:solidFill>
              <a:latin typeface="Libre Baskerville"/>
              <a:ea typeface="Libre Baskerville"/>
              <a:cs typeface="Libre Baskerville"/>
              <a:sym typeface="Libre Baskerville"/>
            </a:endParaRPr>
          </a:p>
          <a:p>
            <a:pPr marL="777240" lvl="1" indent="-388620" algn="l">
              <a:lnSpc>
                <a:spcPts val="4392"/>
              </a:lnSpc>
              <a:buFont typeface="Arial"/>
              <a:buChar char="•"/>
            </a:pPr>
            <a:r>
              <a:rPr lang="en-US" sz="3600">
                <a:solidFill>
                  <a:srgbClr val="000000"/>
                </a:solidFill>
                <a:latin typeface="Libre Baskerville"/>
                <a:ea typeface="Libre Baskerville"/>
                <a:cs typeface="Libre Baskerville"/>
                <a:sym typeface="Libre Baskerville"/>
              </a:rPr>
              <a:t>Enables us to build neural networks to learn both </a:t>
            </a:r>
            <a:r>
              <a:rPr lang="en-US" sz="3600">
                <a:solidFill>
                  <a:srgbClr val="FF3131"/>
                </a:solidFill>
                <a:latin typeface="Libre Baskerville"/>
                <a:ea typeface="Libre Baskerville"/>
                <a:cs typeface="Libre Baskerville"/>
                <a:sym typeface="Libre Baskerville"/>
              </a:rPr>
              <a:t>deep patterns</a:t>
            </a:r>
            <a:r>
              <a:rPr lang="en-US" sz="3600">
                <a:solidFill>
                  <a:srgbClr val="000000"/>
                </a:solidFill>
                <a:latin typeface="Libre Baskerville"/>
                <a:ea typeface="Libre Baskerville"/>
                <a:cs typeface="Libre Baskerville"/>
                <a:sym typeface="Libre Baskerville"/>
              </a:rPr>
              <a:t> (using the deep path) and </a:t>
            </a:r>
            <a:r>
              <a:rPr lang="en-US" sz="3600">
                <a:solidFill>
                  <a:srgbClr val="FF3131"/>
                </a:solidFill>
                <a:latin typeface="Libre Baskerville"/>
                <a:ea typeface="Libre Baskerville"/>
                <a:cs typeface="Libre Baskerville"/>
                <a:sym typeface="Libre Baskerville"/>
              </a:rPr>
              <a:t>simple rules</a:t>
            </a:r>
            <a:r>
              <a:rPr lang="en-US" sz="3600">
                <a:solidFill>
                  <a:srgbClr val="000000"/>
                </a:solidFill>
                <a:latin typeface="Libre Baskerville"/>
                <a:ea typeface="Libre Baskerville"/>
                <a:cs typeface="Libre Baskerville"/>
                <a:sym typeface="Libre Baskerville"/>
              </a:rPr>
              <a:t> (through the short path).</a:t>
            </a:r>
          </a:p>
        </p:txBody>
      </p:sp>
      <p:sp>
        <p:nvSpPr>
          <p:cNvPr id="3" name="Freeform 3"/>
          <p:cNvSpPr/>
          <p:nvPr/>
        </p:nvSpPr>
        <p:spPr>
          <a:xfrm>
            <a:off x="11674692" y="2938272"/>
            <a:ext cx="6296573" cy="5740635"/>
          </a:xfrm>
          <a:custGeom>
            <a:avLst/>
            <a:gdLst/>
            <a:ahLst/>
            <a:cxnLst/>
            <a:rect l="l" t="t" r="r" b="b"/>
            <a:pathLst>
              <a:path w="6296573" h="5740635">
                <a:moveTo>
                  <a:pt x="0" y="0"/>
                </a:moveTo>
                <a:lnTo>
                  <a:pt x="6296573" y="0"/>
                </a:lnTo>
                <a:lnTo>
                  <a:pt x="6296573" y="5740635"/>
                </a:lnTo>
                <a:lnTo>
                  <a:pt x="0" y="5740635"/>
                </a:lnTo>
                <a:lnTo>
                  <a:pt x="0" y="0"/>
                </a:lnTo>
                <a:close/>
              </a:path>
            </a:pathLst>
          </a:custGeom>
          <a:blipFill>
            <a:blip r:embed="rId2"/>
            <a:stretch>
              <a:fillRect t="-1030" b="-1030"/>
            </a:stretch>
          </a:blipFill>
        </p:spPr>
        <p:txBody>
          <a:bodyPr/>
          <a:lstStyle/>
          <a:p>
            <a:endParaRPr lang="en-IN"/>
          </a:p>
        </p:txBody>
      </p:sp>
      <p:sp>
        <p:nvSpPr>
          <p:cNvPr id="4" name="TextBox 4"/>
          <p:cNvSpPr txBox="1"/>
          <p:nvPr/>
        </p:nvSpPr>
        <p:spPr>
          <a:xfrm>
            <a:off x="2603872" y="1019175"/>
            <a:ext cx="12645603"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FUNCTIONAL API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120726" y="2521793"/>
            <a:ext cx="14046549" cy="7213093"/>
          </a:xfrm>
          <a:custGeom>
            <a:avLst/>
            <a:gdLst/>
            <a:ahLst/>
            <a:cxnLst/>
            <a:rect l="l" t="t" r="r" b="b"/>
            <a:pathLst>
              <a:path w="14046549" h="7213093">
                <a:moveTo>
                  <a:pt x="0" y="0"/>
                </a:moveTo>
                <a:lnTo>
                  <a:pt x="14046548" y="0"/>
                </a:lnTo>
                <a:lnTo>
                  <a:pt x="14046548" y="7213093"/>
                </a:lnTo>
                <a:lnTo>
                  <a:pt x="0" y="721309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603872" y="1019175"/>
            <a:ext cx="12645603"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TRANSFER LEARNING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LOW-LEVEL AND HIGH-LEVEL FEATURES</a:t>
            </a:r>
          </a:p>
        </p:txBody>
      </p:sp>
      <p:sp>
        <p:nvSpPr>
          <p:cNvPr id="3" name="TextBox 3"/>
          <p:cNvSpPr txBox="1"/>
          <p:nvPr/>
        </p:nvSpPr>
        <p:spPr>
          <a:xfrm>
            <a:off x="1028700" y="2722181"/>
            <a:ext cx="16230600" cy="6629781"/>
          </a:xfrm>
          <a:prstGeom prst="rect">
            <a:avLst/>
          </a:prstGeom>
        </p:spPr>
        <p:txBody>
          <a:bodyPr lIns="0" tIns="0" rIns="0" bIns="0" rtlCol="0" anchor="t">
            <a:spAutoFit/>
          </a:bodyPr>
          <a:lstStyle/>
          <a:p>
            <a:pPr marL="777240" lvl="1" indent="-388620" algn="l">
              <a:lnSpc>
                <a:spcPts val="4392"/>
              </a:lnSpc>
              <a:buFont typeface="Arial"/>
              <a:buChar char="•"/>
            </a:pPr>
            <a:r>
              <a:rPr lang="en-US" sz="3600">
                <a:solidFill>
                  <a:srgbClr val="000000"/>
                </a:solidFill>
                <a:latin typeface="Libre Baskerville Bold"/>
                <a:ea typeface="Libre Baskerville Bold"/>
                <a:cs typeface="Libre Baskerville Bold"/>
                <a:sym typeface="Libre Baskerville Bold"/>
              </a:rPr>
              <a:t>Low-Level Features</a:t>
            </a:r>
          </a:p>
          <a:p>
            <a:pPr marL="1554480" lvl="2" indent="-518160" algn="l">
              <a:lnSpc>
                <a:spcPts val="4392"/>
              </a:lnSpc>
              <a:buFont typeface="Arial"/>
              <a:buChar char="⚬"/>
            </a:pPr>
            <a:r>
              <a:rPr lang="en-US" sz="3600">
                <a:solidFill>
                  <a:srgbClr val="000000"/>
                </a:solidFill>
                <a:latin typeface="Libre Baskerville"/>
                <a:ea typeface="Libre Baskerville"/>
                <a:cs typeface="Libre Baskerville"/>
                <a:sym typeface="Libre Baskerville"/>
              </a:rPr>
              <a:t>These features are typically extracted by the </a:t>
            </a:r>
            <a:r>
              <a:rPr lang="en-US" sz="3600">
                <a:solidFill>
                  <a:srgbClr val="FF3131"/>
                </a:solidFill>
                <a:latin typeface="Libre Baskerville"/>
                <a:ea typeface="Libre Baskerville"/>
                <a:cs typeface="Libre Baskerville"/>
                <a:sym typeface="Libre Baskerville"/>
              </a:rPr>
              <a:t>early layers</a:t>
            </a:r>
            <a:r>
              <a:rPr lang="en-US" sz="3600">
                <a:solidFill>
                  <a:srgbClr val="000000"/>
                </a:solidFill>
                <a:latin typeface="Libre Baskerville"/>
                <a:ea typeface="Libre Baskerville"/>
                <a:cs typeface="Libre Baskerville"/>
                <a:sym typeface="Libre Baskerville"/>
              </a:rPr>
              <a:t> of a CNN and include:</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Edges</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Textures</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Basic Geometric Shapes</a:t>
            </a:r>
          </a:p>
          <a:p>
            <a:pPr algn="l">
              <a:lnSpc>
                <a:spcPts val="4392"/>
              </a:lnSpc>
            </a:pPr>
            <a:endParaRPr lang="en-US" sz="3600">
              <a:solidFill>
                <a:srgbClr val="5271FF"/>
              </a:solidFill>
              <a:latin typeface="Libre Baskerville"/>
              <a:ea typeface="Libre Baskerville"/>
              <a:cs typeface="Libre Baskerville"/>
              <a:sym typeface="Libre Baskerville"/>
            </a:endParaRPr>
          </a:p>
          <a:p>
            <a:pPr marL="777240" lvl="1" indent="-388620" algn="l">
              <a:lnSpc>
                <a:spcPts val="4392"/>
              </a:lnSpc>
              <a:buFont typeface="Arial"/>
              <a:buChar char="•"/>
            </a:pPr>
            <a:r>
              <a:rPr lang="en-US" sz="3600">
                <a:solidFill>
                  <a:srgbClr val="000000"/>
                </a:solidFill>
                <a:latin typeface="Libre Baskerville Bold"/>
                <a:ea typeface="Libre Baskerville Bold"/>
                <a:cs typeface="Libre Baskerville Bold"/>
                <a:sym typeface="Libre Baskerville Bold"/>
              </a:rPr>
              <a:t>High-Level Features</a:t>
            </a:r>
          </a:p>
          <a:p>
            <a:pPr marL="1554480" lvl="2" indent="-518160" algn="l">
              <a:lnSpc>
                <a:spcPts val="4392"/>
              </a:lnSpc>
              <a:buFont typeface="Arial"/>
              <a:buChar char="⚬"/>
            </a:pPr>
            <a:r>
              <a:rPr lang="en-US" sz="3600">
                <a:solidFill>
                  <a:srgbClr val="000000"/>
                </a:solidFill>
                <a:latin typeface="Libre Baskerville"/>
                <a:ea typeface="Libre Baskerville"/>
                <a:cs typeface="Libre Baskerville"/>
                <a:sym typeface="Libre Baskerville"/>
              </a:rPr>
              <a:t>These features are extracted by </a:t>
            </a:r>
            <a:r>
              <a:rPr lang="en-US" sz="3600">
                <a:solidFill>
                  <a:srgbClr val="FF3131"/>
                </a:solidFill>
                <a:latin typeface="Libre Baskerville"/>
                <a:ea typeface="Libre Baskerville"/>
                <a:cs typeface="Libre Baskerville"/>
                <a:sym typeface="Libre Baskerville"/>
              </a:rPr>
              <a:t>deeper layers</a:t>
            </a:r>
            <a:r>
              <a:rPr lang="en-US" sz="3600">
                <a:solidFill>
                  <a:srgbClr val="000000"/>
                </a:solidFill>
                <a:latin typeface="Libre Baskerville"/>
                <a:ea typeface="Libre Baskerville"/>
                <a:cs typeface="Libre Baskerville"/>
                <a:sym typeface="Libre Baskerville"/>
              </a:rPr>
              <a:t> of the CNN and represent more complex patterns or objects:</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Object Parts (eyes, nose)</a:t>
            </a:r>
          </a:p>
          <a:p>
            <a:pPr marL="2331720" lvl="3" indent="-582930" algn="l">
              <a:lnSpc>
                <a:spcPts val="4392"/>
              </a:lnSpc>
              <a:buFont typeface="Arial"/>
              <a:buChar char="￭"/>
            </a:pPr>
            <a:r>
              <a:rPr lang="en-US" sz="3600">
                <a:solidFill>
                  <a:srgbClr val="5271FF"/>
                </a:solidFill>
                <a:latin typeface="Libre Baskerville"/>
                <a:ea typeface="Libre Baskerville"/>
                <a:cs typeface="Libre Baskerville"/>
                <a:sym typeface="Libre Baskerville"/>
              </a:rPr>
              <a:t>Complex Patterns (combination of certain features)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80545" y="2457012"/>
            <a:ext cx="13126910" cy="7103975"/>
          </a:xfrm>
          <a:custGeom>
            <a:avLst/>
            <a:gdLst/>
            <a:ahLst/>
            <a:cxnLst/>
            <a:rect l="l" t="t" r="r" b="b"/>
            <a:pathLst>
              <a:path w="13126910" h="7103975">
                <a:moveTo>
                  <a:pt x="0" y="0"/>
                </a:moveTo>
                <a:lnTo>
                  <a:pt x="13126910" y="0"/>
                </a:lnTo>
                <a:lnTo>
                  <a:pt x="13126910" y="7103975"/>
                </a:lnTo>
                <a:lnTo>
                  <a:pt x="0" y="710397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LOW-LEVEL AND HIGH-LEVEL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635782" y="2664411"/>
          <a:ext cx="15016437" cy="6774149"/>
        </p:xfrm>
        <a:graphic>
          <a:graphicData uri="http://schemas.openxmlformats.org/drawingml/2006/table">
            <a:tbl>
              <a:tblPr/>
              <a:tblGrid>
                <a:gridCol w="3293521">
                  <a:extLst>
                    <a:ext uri="{9D8B030D-6E8A-4147-A177-3AD203B41FA5}">
                      <a16:colId xmlns:a16="http://schemas.microsoft.com/office/drawing/2014/main" val="20000"/>
                    </a:ext>
                  </a:extLst>
                </a:gridCol>
                <a:gridCol w="6717437">
                  <a:extLst>
                    <a:ext uri="{9D8B030D-6E8A-4147-A177-3AD203B41FA5}">
                      <a16:colId xmlns:a16="http://schemas.microsoft.com/office/drawing/2014/main" val="20001"/>
                    </a:ext>
                  </a:extLst>
                </a:gridCol>
                <a:gridCol w="5005479">
                  <a:extLst>
                    <a:ext uri="{9D8B030D-6E8A-4147-A177-3AD203B41FA5}">
                      <a16:colId xmlns:a16="http://schemas.microsoft.com/office/drawing/2014/main" val="20002"/>
                    </a:ext>
                  </a:extLst>
                </a:gridCol>
              </a:tblGrid>
              <a:tr h="1972184">
                <a:tc gridSpan="3">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733776">
                <a:tc>
                  <a:txBody>
                    <a:bodyPr/>
                    <a:lstStyle/>
                    <a:p>
                      <a:pPr algn="ctr">
                        <a:lnSpc>
                          <a:spcPts val="4676"/>
                        </a:lnSpc>
                        <a:defRPr/>
                      </a:pPr>
                      <a:r>
                        <a:rPr lang="en-US" sz="3340">
                          <a:solidFill>
                            <a:srgbClr val="000000"/>
                          </a:solidFill>
                          <a:latin typeface="Now Bold"/>
                          <a:ea typeface="Now Bold"/>
                          <a:cs typeface="Now Bold"/>
                          <a:sym typeface="Now Bold"/>
                        </a:rPr>
                        <a:t>Xception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a:txBody>
                    <a:bodyPr/>
                    <a:lstStyle/>
                    <a:p>
                      <a:pPr marL="526875" lvl="1" indent="-263437" algn="l">
                        <a:lnSpc>
                          <a:spcPts val="3416"/>
                        </a:lnSpc>
                        <a:buFont typeface="Arial"/>
                        <a:buChar char="•"/>
                        <a:defRPr/>
                      </a:pPr>
                      <a:r>
                        <a:rPr lang="en-US" sz="2440">
                          <a:solidFill>
                            <a:srgbClr val="000000"/>
                          </a:solidFill>
                          <a:latin typeface="Libre Baskerville"/>
                          <a:ea typeface="Libre Baskerville"/>
                          <a:cs typeface="Libre Baskerville"/>
                          <a:sym typeface="Libre Baskerville"/>
                        </a:rPr>
                        <a:t>Suitable for high-resolution image datasets where the model needs to handle a </a:t>
                      </a:r>
                      <a:r>
                        <a:rPr lang="en-US" sz="2440">
                          <a:solidFill>
                            <a:srgbClr val="FF3131"/>
                          </a:solidFill>
                          <a:latin typeface="Libre Baskerville"/>
                          <a:ea typeface="Libre Baskerville"/>
                          <a:cs typeface="Libre Baskerville"/>
                          <a:sym typeface="Libre Baskerville"/>
                        </a:rPr>
                        <a:t>large number of parameters</a:t>
                      </a:r>
                      <a:r>
                        <a:rPr lang="en-US" sz="2440">
                          <a:solidFill>
                            <a:srgbClr val="000000"/>
                          </a:solidFill>
                          <a:latin typeface="Libre Baskerville"/>
                          <a:ea typeface="Libre Baskerville"/>
                          <a:cs typeface="Libre Baskerville"/>
                          <a:sym typeface="Libre Baskerville"/>
                        </a:rPr>
                        <a:t> efficiently while capturing complex features.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a:txBody>
                    <a:bodyPr/>
                    <a:lstStyle/>
                    <a:p>
                      <a:pPr marL="526875" lvl="1" indent="-263437" algn="l">
                        <a:lnSpc>
                          <a:spcPts val="3416"/>
                        </a:lnSpc>
                        <a:buFont typeface="Arial"/>
                        <a:buChar char="•"/>
                        <a:defRPr/>
                      </a:pPr>
                      <a:r>
                        <a:rPr lang="en-US" sz="2440">
                          <a:solidFill>
                            <a:srgbClr val="000000"/>
                          </a:solidFill>
                          <a:latin typeface="Libre Baskerville"/>
                          <a:ea typeface="Libre Baskerville"/>
                          <a:cs typeface="Libre Baskerville"/>
                          <a:sym typeface="Libre Baskerville"/>
                        </a:rPr>
                        <a:t>Suitable for high-resolution image datasets where the model needs to handle a </a:t>
                      </a:r>
                      <a:r>
                        <a:rPr lang="en-US" sz="2440">
                          <a:solidFill>
                            <a:srgbClr val="FF3131"/>
                          </a:solidFill>
                          <a:latin typeface="Libre Baskerville"/>
                          <a:ea typeface="Libre Baskerville"/>
                          <a:cs typeface="Libre Baskerville"/>
                          <a:sym typeface="Libre Baskerville"/>
                        </a:rPr>
                        <a:t>large number of parameters</a:t>
                      </a:r>
                      <a:r>
                        <a:rPr lang="en-US" sz="2440">
                          <a:solidFill>
                            <a:srgbClr val="000000"/>
                          </a:solidFill>
                          <a:latin typeface="Libre Baskerville"/>
                          <a:ea typeface="Libre Baskerville"/>
                          <a:cs typeface="Libre Baskerville"/>
                          <a:sym typeface="Libre Baskerville"/>
                        </a:rPr>
                        <a:t> efficiently while capturing complex features.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334413">
                <a:tc>
                  <a:txBody>
                    <a:bodyPr/>
                    <a:lstStyle/>
                    <a:p>
                      <a:pPr algn="ctr">
                        <a:lnSpc>
                          <a:spcPts val="4675"/>
                        </a:lnSpc>
                        <a:defRPr/>
                      </a:pPr>
                      <a:r>
                        <a:rPr lang="en-US" sz="3339">
                          <a:solidFill>
                            <a:srgbClr val="000000"/>
                          </a:solidFill>
                          <a:latin typeface="Now Bold"/>
                          <a:ea typeface="Now Bold"/>
                          <a:cs typeface="Now Bold"/>
                          <a:sym typeface="Now Bold"/>
                        </a:rPr>
                        <a:t>Inception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a:txBody>
                    <a:bodyPr/>
                    <a:lstStyle/>
                    <a:p>
                      <a:pPr marL="526795" lvl="1" indent="-263398" algn="l">
                        <a:lnSpc>
                          <a:spcPts val="3415"/>
                        </a:lnSpc>
                        <a:buFont typeface="Arial"/>
                        <a:buChar char="•"/>
                        <a:defRPr/>
                      </a:pPr>
                      <a:r>
                        <a:rPr lang="en-US" sz="2439">
                          <a:solidFill>
                            <a:srgbClr val="000000"/>
                          </a:solidFill>
                          <a:latin typeface="Libre Baskerville"/>
                          <a:ea typeface="Libre Baskerville"/>
                          <a:cs typeface="Libre Baskerville"/>
                          <a:sym typeface="Libre Baskerville"/>
                        </a:rPr>
                        <a:t>Ideal when </a:t>
                      </a:r>
                      <a:r>
                        <a:rPr lang="en-US" sz="2439">
                          <a:solidFill>
                            <a:srgbClr val="FF3131"/>
                          </a:solidFill>
                          <a:latin typeface="Libre Baskerville"/>
                          <a:ea typeface="Libre Baskerville"/>
                          <a:cs typeface="Libre Baskerville"/>
                          <a:sym typeface="Libre Baskerville"/>
                        </a:rPr>
                        <a:t>depth perception</a:t>
                      </a:r>
                      <a:r>
                        <a:rPr lang="en-US" sz="2439">
                          <a:solidFill>
                            <a:srgbClr val="000000"/>
                          </a:solidFill>
                          <a:latin typeface="Libre Baskerville"/>
                          <a:ea typeface="Libre Baskerville"/>
                          <a:cs typeface="Libre Baskerville"/>
                          <a:sym typeface="Libre Baskerville"/>
                        </a:rPr>
                        <a:t> is crucial, such as when understanding the distance between the lens and the object.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a:txBody>
                    <a:bodyPr/>
                    <a:lstStyle/>
                    <a:p>
                      <a:pPr marL="526795" lvl="1" indent="-263398" algn="l">
                        <a:lnSpc>
                          <a:spcPts val="3415"/>
                        </a:lnSpc>
                        <a:buFont typeface="Arial"/>
                        <a:buChar char="•"/>
                        <a:defRPr/>
                      </a:pPr>
                      <a:r>
                        <a:rPr lang="en-US" sz="2439">
                          <a:solidFill>
                            <a:srgbClr val="000000"/>
                          </a:solidFill>
                          <a:latin typeface="Libre Baskerville"/>
                          <a:ea typeface="Libre Baskerville"/>
                          <a:cs typeface="Libre Baskerville"/>
                          <a:sym typeface="Libre Baskerville"/>
                        </a:rPr>
                        <a:t>Ideal when </a:t>
                      </a:r>
                      <a:r>
                        <a:rPr lang="en-US" sz="2439">
                          <a:solidFill>
                            <a:srgbClr val="FF3131"/>
                          </a:solidFill>
                          <a:latin typeface="Libre Baskerville"/>
                          <a:ea typeface="Libre Baskerville"/>
                          <a:cs typeface="Libre Baskerville"/>
                          <a:sym typeface="Libre Baskerville"/>
                        </a:rPr>
                        <a:t>depth perception</a:t>
                      </a:r>
                      <a:r>
                        <a:rPr lang="en-US" sz="2439">
                          <a:solidFill>
                            <a:srgbClr val="000000"/>
                          </a:solidFill>
                          <a:latin typeface="Libre Baskerville"/>
                          <a:ea typeface="Libre Baskerville"/>
                          <a:cs typeface="Libre Baskerville"/>
                          <a:sym typeface="Libre Baskerville"/>
                        </a:rPr>
                        <a:t> is crucial, such as when understanding the distance between the lens and the object.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733776">
                <a:tc>
                  <a:txBody>
                    <a:bodyPr/>
                    <a:lstStyle/>
                    <a:p>
                      <a:pPr algn="ctr">
                        <a:lnSpc>
                          <a:spcPts val="4675"/>
                        </a:lnSpc>
                        <a:defRPr/>
                      </a:pPr>
                      <a:r>
                        <a:rPr lang="en-US" sz="3339">
                          <a:solidFill>
                            <a:srgbClr val="000000"/>
                          </a:solidFill>
                          <a:latin typeface="Now Bold"/>
                          <a:ea typeface="Now Bold"/>
                          <a:cs typeface="Now Bold"/>
                          <a:sym typeface="Now Bold"/>
                        </a:rPr>
                        <a:t>VGG</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a:txBody>
                    <a:bodyPr/>
                    <a:lstStyle/>
                    <a:p>
                      <a:pPr marL="526795" lvl="1" indent="-263398" algn="l">
                        <a:lnSpc>
                          <a:spcPts val="3415"/>
                        </a:lnSpc>
                        <a:buFont typeface="Arial"/>
                        <a:buChar char="•"/>
                        <a:defRPr/>
                      </a:pPr>
                      <a:r>
                        <a:rPr lang="en-US" sz="2439">
                          <a:solidFill>
                            <a:srgbClr val="000000"/>
                          </a:solidFill>
                          <a:latin typeface="Libre Baskerville"/>
                          <a:ea typeface="Libre Baskerville"/>
                          <a:cs typeface="Libre Baskerville"/>
                          <a:sym typeface="Libre Baskerville"/>
                        </a:rPr>
                        <a:t>Effective when fine-grained details are important and where </a:t>
                      </a:r>
                      <a:r>
                        <a:rPr lang="en-US" sz="2439">
                          <a:solidFill>
                            <a:srgbClr val="FF3131"/>
                          </a:solidFill>
                          <a:latin typeface="Libre Baskerville"/>
                          <a:ea typeface="Libre Baskerville"/>
                          <a:cs typeface="Libre Baskerville"/>
                          <a:sym typeface="Libre Baskerville"/>
                        </a:rPr>
                        <a:t>computational resources</a:t>
                      </a:r>
                      <a:r>
                        <a:rPr lang="en-US" sz="2439">
                          <a:solidFill>
                            <a:srgbClr val="000000"/>
                          </a:solidFill>
                          <a:latin typeface="Libre Baskerville"/>
                          <a:ea typeface="Libre Baskerville"/>
                          <a:cs typeface="Libre Baskerville"/>
                          <a:sym typeface="Libre Baskerville"/>
                        </a:rPr>
                        <a:t> are </a:t>
                      </a:r>
                      <a:r>
                        <a:rPr lang="en-US" sz="2439">
                          <a:solidFill>
                            <a:srgbClr val="FF3131"/>
                          </a:solidFill>
                          <a:latin typeface="Libre Baskerville"/>
                          <a:ea typeface="Libre Baskerville"/>
                          <a:cs typeface="Libre Baskerville"/>
                          <a:sym typeface="Libre Baskerville"/>
                        </a:rPr>
                        <a:t>less of a concern</a:t>
                      </a:r>
                      <a:r>
                        <a:rPr lang="en-US" sz="2439">
                          <a:solidFill>
                            <a:srgbClr val="000000"/>
                          </a:solidFill>
                          <a:latin typeface="Libre Baskerville"/>
                          <a:ea typeface="Libre Baskerville"/>
                          <a:cs typeface="Libre Baskerville"/>
                          <a:sym typeface="Libre Baskerville"/>
                        </a:rPr>
                        <a:t> due to its deeper architecture and large number of parameters.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a:txBody>
                    <a:bodyPr/>
                    <a:lstStyle/>
                    <a:p>
                      <a:pPr marL="526795" lvl="1" indent="-263398" algn="l">
                        <a:lnSpc>
                          <a:spcPts val="3415"/>
                        </a:lnSpc>
                        <a:buFont typeface="Arial"/>
                        <a:buChar char="•"/>
                        <a:defRPr/>
                      </a:pPr>
                      <a:r>
                        <a:rPr lang="en-US" sz="2439">
                          <a:solidFill>
                            <a:srgbClr val="000000"/>
                          </a:solidFill>
                          <a:latin typeface="Libre Baskerville"/>
                          <a:ea typeface="Libre Baskerville"/>
                          <a:cs typeface="Libre Baskerville"/>
                          <a:sym typeface="Libre Baskerville"/>
                        </a:rPr>
                        <a:t>Effective when fine-grained details are important and where </a:t>
                      </a:r>
                      <a:r>
                        <a:rPr lang="en-US" sz="2439">
                          <a:solidFill>
                            <a:srgbClr val="FF3131"/>
                          </a:solidFill>
                          <a:latin typeface="Libre Baskerville"/>
                          <a:ea typeface="Libre Baskerville"/>
                          <a:cs typeface="Libre Baskerville"/>
                          <a:sym typeface="Libre Baskerville"/>
                        </a:rPr>
                        <a:t>computational resources</a:t>
                      </a:r>
                      <a:r>
                        <a:rPr lang="en-US" sz="2439">
                          <a:solidFill>
                            <a:srgbClr val="000000"/>
                          </a:solidFill>
                          <a:latin typeface="Libre Baskerville"/>
                          <a:ea typeface="Libre Baskerville"/>
                          <a:cs typeface="Libre Baskerville"/>
                          <a:sym typeface="Libre Baskerville"/>
                        </a:rPr>
                        <a:t> are </a:t>
                      </a:r>
                      <a:r>
                        <a:rPr lang="en-US" sz="2439">
                          <a:solidFill>
                            <a:srgbClr val="FF3131"/>
                          </a:solidFill>
                          <a:latin typeface="Libre Baskerville"/>
                          <a:ea typeface="Libre Baskerville"/>
                          <a:cs typeface="Libre Baskerville"/>
                          <a:sym typeface="Libre Baskerville"/>
                        </a:rPr>
                        <a:t>less of a concern</a:t>
                      </a:r>
                      <a:r>
                        <a:rPr lang="en-US" sz="2439">
                          <a:solidFill>
                            <a:srgbClr val="000000"/>
                          </a:solidFill>
                          <a:latin typeface="Libre Baskerville"/>
                          <a:ea typeface="Libre Baskerville"/>
                          <a:cs typeface="Libre Baskerville"/>
                          <a:sym typeface="Libre Baskerville"/>
                        </a:rPr>
                        <a:t> due to its deeper architecture and large number of parameters.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1028700" y="1019175"/>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TRANSFER LEARNING MODELS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87583" y="1906204"/>
          <a:ext cx="15112835" cy="7143750"/>
        </p:xfrm>
        <a:graphic>
          <a:graphicData uri="http://schemas.openxmlformats.org/drawingml/2006/table">
            <a:tbl>
              <a:tblPr/>
              <a:tblGrid>
                <a:gridCol w="3314664">
                  <a:extLst>
                    <a:ext uri="{9D8B030D-6E8A-4147-A177-3AD203B41FA5}">
                      <a16:colId xmlns:a16="http://schemas.microsoft.com/office/drawing/2014/main" val="20000"/>
                    </a:ext>
                  </a:extLst>
                </a:gridCol>
                <a:gridCol w="6760559">
                  <a:extLst>
                    <a:ext uri="{9D8B030D-6E8A-4147-A177-3AD203B41FA5}">
                      <a16:colId xmlns:a16="http://schemas.microsoft.com/office/drawing/2014/main" val="20001"/>
                    </a:ext>
                  </a:extLst>
                </a:gridCol>
                <a:gridCol w="5037612">
                  <a:extLst>
                    <a:ext uri="{9D8B030D-6E8A-4147-A177-3AD203B41FA5}">
                      <a16:colId xmlns:a16="http://schemas.microsoft.com/office/drawing/2014/main" val="20002"/>
                    </a:ext>
                  </a:extLst>
                </a:gridCol>
              </a:tblGrid>
              <a:tr h="1924791">
                <a:tc gridSpan="3">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hMerge="1">
                  <a:txBody>
                    <a:bodyPr/>
                    <a:lstStyle/>
                    <a:p>
                      <a:pPr algn="ctr">
                        <a:lnSpc>
                          <a:spcPts val="7000"/>
                        </a:lnSpc>
                        <a:defRPr/>
                      </a:pPr>
                      <a:r>
                        <a:rPr lang="en-US" sz="5000">
                          <a:solidFill>
                            <a:srgbClr val="000000"/>
                          </a:solidFill>
                          <a:latin typeface="Now Bold"/>
                          <a:ea typeface="Now Bold"/>
                          <a:cs typeface="Now Bold"/>
                          <a:sym typeface="Now Bold"/>
                        </a:rPr>
                        <a:t>When To Use Which Model?</a:t>
                      </a:r>
                      <a:endParaRPr lang="en-US" sz="1100"/>
                    </a:p>
                    <a:p>
                      <a:pPr algn="ctr">
                        <a:lnSpc>
                          <a:spcPts val="3499"/>
                        </a:lnSpc>
                      </a:pPr>
                      <a:r>
                        <a:rPr lang="en-US" sz="2499">
                          <a:solidFill>
                            <a:srgbClr val="000000"/>
                          </a:solidFill>
                          <a:latin typeface="Now"/>
                          <a:ea typeface="Now"/>
                          <a:cs typeface="Now"/>
                          <a:sym typeface="Now"/>
                        </a:rPr>
                        <a:t>(not a rule of thumb, but its good to know the reason behind why each model was designed)</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226047">
                <a:tc>
                  <a:txBody>
                    <a:bodyPr/>
                    <a:lstStyle/>
                    <a:p>
                      <a:pPr algn="ctr">
                        <a:lnSpc>
                          <a:spcPts val="4676"/>
                        </a:lnSpc>
                        <a:defRPr/>
                      </a:pPr>
                      <a:r>
                        <a:rPr lang="en-US" sz="3340">
                          <a:solidFill>
                            <a:srgbClr val="000000"/>
                          </a:solidFill>
                          <a:latin typeface="Now Bold"/>
                          <a:ea typeface="Now Bold"/>
                          <a:cs typeface="Now Bold"/>
                          <a:sym typeface="Now Bold"/>
                        </a:rPr>
                        <a:t>ResNet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rowSpan="2" gridSpan="2">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Beneficial for tasks where vanishing gradients are an issue: </a:t>
                      </a:r>
                      <a:endParaRPr lang="en-US" sz="1100"/>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ResNet - </a:t>
                      </a:r>
                      <a:r>
                        <a:rPr lang="en-US" sz="2739">
                          <a:solidFill>
                            <a:srgbClr val="FF3131"/>
                          </a:solidFill>
                          <a:latin typeface="Libre Baskerville"/>
                          <a:ea typeface="Libre Baskerville"/>
                          <a:cs typeface="Libre Baskerville"/>
                          <a:sym typeface="Libre Baskerville"/>
                        </a:rPr>
                        <a:t>residual connections</a:t>
                      </a:r>
                      <a:r>
                        <a:rPr lang="en-US" sz="2739">
                          <a:solidFill>
                            <a:srgbClr val="000000"/>
                          </a:solidFill>
                          <a:latin typeface="Libre Baskerville"/>
                          <a:ea typeface="Libre Baskerville"/>
                          <a:cs typeface="Libre Baskerville"/>
                          <a:sym typeface="Libre Baskerville"/>
                        </a:rPr>
                        <a:t> that help gradients flow through the network.</a:t>
                      </a:r>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DenseNet - each layer's output is concatenated with the outputs of </a:t>
                      </a:r>
                      <a:r>
                        <a:rPr lang="en-US" sz="2739">
                          <a:solidFill>
                            <a:srgbClr val="FF3131"/>
                          </a:solidFill>
                          <a:latin typeface="Libre Baskerville"/>
                          <a:ea typeface="Libre Baskerville"/>
                          <a:cs typeface="Libre Baskerville"/>
                          <a:sym typeface="Libre Baskerville"/>
                        </a:rPr>
                        <a:t>all preceding layers</a:t>
                      </a:r>
                      <a:r>
                        <a:rPr lang="en-US" sz="2739">
                          <a:solidFill>
                            <a:srgbClr val="000000"/>
                          </a:solidFill>
                          <a:latin typeface="Libre Baskerville"/>
                          <a:ea typeface="Libre Baskerville"/>
                          <a:cs typeface="Libre Baskerville"/>
                          <a:sym typeface="Libre Baskerville"/>
                        </a:rPr>
                        <a:t>.</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rowSpan="2" h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Beneficial for tasks where vanishing gradients are an issue: </a:t>
                      </a:r>
                      <a:endParaRPr lang="en-US" sz="1100"/>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ResNet - </a:t>
                      </a:r>
                      <a:r>
                        <a:rPr lang="en-US" sz="2739">
                          <a:solidFill>
                            <a:srgbClr val="FF3131"/>
                          </a:solidFill>
                          <a:latin typeface="Libre Baskerville"/>
                          <a:ea typeface="Libre Baskerville"/>
                          <a:cs typeface="Libre Baskerville"/>
                          <a:sym typeface="Libre Baskerville"/>
                        </a:rPr>
                        <a:t>residual connections</a:t>
                      </a:r>
                      <a:r>
                        <a:rPr lang="en-US" sz="2739">
                          <a:solidFill>
                            <a:srgbClr val="000000"/>
                          </a:solidFill>
                          <a:latin typeface="Libre Baskerville"/>
                          <a:ea typeface="Libre Baskerville"/>
                          <a:cs typeface="Libre Baskerville"/>
                          <a:sym typeface="Libre Baskerville"/>
                        </a:rPr>
                        <a:t> that help gradients flow through the network.</a:t>
                      </a:r>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DenseNet - each layer's output is concatenated with the outputs of </a:t>
                      </a:r>
                      <a:r>
                        <a:rPr lang="en-US" sz="2739">
                          <a:solidFill>
                            <a:srgbClr val="FF3131"/>
                          </a:solidFill>
                          <a:latin typeface="Libre Baskerville"/>
                          <a:ea typeface="Libre Baskerville"/>
                          <a:cs typeface="Libre Baskerville"/>
                          <a:sym typeface="Libre Baskerville"/>
                        </a:rPr>
                        <a:t>all preceding layers</a:t>
                      </a:r>
                      <a:r>
                        <a:rPr lang="en-US" sz="2739">
                          <a:solidFill>
                            <a:srgbClr val="000000"/>
                          </a:solidFill>
                          <a:latin typeface="Libre Baskerville"/>
                          <a:ea typeface="Libre Baskerville"/>
                          <a:cs typeface="Libre Baskerville"/>
                          <a:sym typeface="Libre Baskerville"/>
                        </a:rPr>
                        <a:t>.</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656351">
                <a:tc>
                  <a:txBody>
                    <a:bodyPr/>
                    <a:lstStyle/>
                    <a:p>
                      <a:pPr algn="ctr">
                        <a:lnSpc>
                          <a:spcPts val="4675"/>
                        </a:lnSpc>
                        <a:defRPr/>
                      </a:pPr>
                      <a:r>
                        <a:rPr lang="en-US" sz="3339">
                          <a:solidFill>
                            <a:srgbClr val="000000"/>
                          </a:solidFill>
                          <a:latin typeface="Now Bold"/>
                          <a:ea typeface="Now Bold"/>
                          <a:cs typeface="Now Bold"/>
                          <a:sym typeface="Now Bold"/>
                        </a:rPr>
                        <a:t>DenseNet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v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Beneficial for tasks where vanishing gradients are an issue: </a:t>
                      </a:r>
                      <a:endParaRPr lang="en-US" sz="1100"/>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ResNet - </a:t>
                      </a:r>
                      <a:r>
                        <a:rPr lang="en-US" sz="2739">
                          <a:solidFill>
                            <a:srgbClr val="FF3131"/>
                          </a:solidFill>
                          <a:latin typeface="Libre Baskerville"/>
                          <a:ea typeface="Libre Baskerville"/>
                          <a:cs typeface="Libre Baskerville"/>
                          <a:sym typeface="Libre Baskerville"/>
                        </a:rPr>
                        <a:t>residual connections</a:t>
                      </a:r>
                      <a:r>
                        <a:rPr lang="en-US" sz="2739">
                          <a:solidFill>
                            <a:srgbClr val="000000"/>
                          </a:solidFill>
                          <a:latin typeface="Libre Baskerville"/>
                          <a:ea typeface="Libre Baskerville"/>
                          <a:cs typeface="Libre Baskerville"/>
                          <a:sym typeface="Libre Baskerville"/>
                        </a:rPr>
                        <a:t> that help gradients flow through the network.</a:t>
                      </a:r>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DenseNet - each layer's output is concatenated with the outputs of </a:t>
                      </a:r>
                      <a:r>
                        <a:rPr lang="en-US" sz="2739">
                          <a:solidFill>
                            <a:srgbClr val="FF3131"/>
                          </a:solidFill>
                          <a:latin typeface="Libre Baskerville"/>
                          <a:ea typeface="Libre Baskerville"/>
                          <a:cs typeface="Libre Baskerville"/>
                          <a:sym typeface="Libre Baskerville"/>
                        </a:rPr>
                        <a:t>all preceding layers</a:t>
                      </a:r>
                      <a:r>
                        <a:rPr lang="en-US" sz="2739">
                          <a:solidFill>
                            <a:srgbClr val="000000"/>
                          </a:solidFill>
                          <a:latin typeface="Libre Baskerville"/>
                          <a:ea typeface="Libre Baskerville"/>
                          <a:cs typeface="Libre Baskerville"/>
                          <a:sym typeface="Libre Baskerville"/>
                        </a:rPr>
                        <a:t>.</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v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Beneficial for tasks where vanishing gradients are an issue: </a:t>
                      </a:r>
                      <a:endParaRPr lang="en-US" sz="1100"/>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ResNet - </a:t>
                      </a:r>
                      <a:r>
                        <a:rPr lang="en-US" sz="2739">
                          <a:solidFill>
                            <a:srgbClr val="FF3131"/>
                          </a:solidFill>
                          <a:latin typeface="Libre Baskerville"/>
                          <a:ea typeface="Libre Baskerville"/>
                          <a:cs typeface="Libre Baskerville"/>
                          <a:sym typeface="Libre Baskerville"/>
                        </a:rPr>
                        <a:t>residual connections</a:t>
                      </a:r>
                      <a:r>
                        <a:rPr lang="en-US" sz="2739">
                          <a:solidFill>
                            <a:srgbClr val="000000"/>
                          </a:solidFill>
                          <a:latin typeface="Libre Baskerville"/>
                          <a:ea typeface="Libre Baskerville"/>
                          <a:cs typeface="Libre Baskerville"/>
                          <a:sym typeface="Libre Baskerville"/>
                        </a:rPr>
                        <a:t> that help gradients flow through the network.</a:t>
                      </a:r>
                    </a:p>
                    <a:p>
                      <a:pPr marL="1183128" lvl="2" indent="-394376" algn="l">
                        <a:lnSpc>
                          <a:spcPts val="3835"/>
                        </a:lnSpc>
                        <a:buFont typeface="Arial"/>
                        <a:buChar char="⚬"/>
                      </a:pPr>
                      <a:r>
                        <a:rPr lang="en-US" sz="2739">
                          <a:solidFill>
                            <a:srgbClr val="000000"/>
                          </a:solidFill>
                          <a:latin typeface="Libre Baskerville"/>
                          <a:ea typeface="Libre Baskerville"/>
                          <a:cs typeface="Libre Baskerville"/>
                          <a:sym typeface="Libre Baskerville"/>
                        </a:rPr>
                        <a:t>DenseNet - each layer's output is concatenated with the outputs of </a:t>
                      </a:r>
                      <a:r>
                        <a:rPr lang="en-US" sz="2739">
                          <a:solidFill>
                            <a:srgbClr val="FF3131"/>
                          </a:solidFill>
                          <a:latin typeface="Libre Baskerville"/>
                          <a:ea typeface="Libre Baskerville"/>
                          <a:cs typeface="Libre Baskerville"/>
                          <a:sym typeface="Libre Baskerville"/>
                        </a:rPr>
                        <a:t>all preceding layers</a:t>
                      </a:r>
                      <a:r>
                        <a:rPr lang="en-US" sz="2739">
                          <a:solidFill>
                            <a:srgbClr val="000000"/>
                          </a:solidFill>
                          <a:latin typeface="Libre Baskerville"/>
                          <a:ea typeface="Libre Baskerville"/>
                          <a:cs typeface="Libre Baskerville"/>
                          <a:sym typeface="Libre Baskerville"/>
                        </a:rPr>
                        <a:t>.</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168281">
                <a:tc>
                  <a:txBody>
                    <a:bodyPr/>
                    <a:lstStyle/>
                    <a:p>
                      <a:pPr algn="ctr">
                        <a:lnSpc>
                          <a:spcPts val="4675"/>
                        </a:lnSpc>
                        <a:defRPr/>
                      </a:pPr>
                      <a:r>
                        <a:rPr lang="en-US" sz="3339">
                          <a:solidFill>
                            <a:srgbClr val="000000"/>
                          </a:solidFill>
                          <a:latin typeface="Now Bold"/>
                          <a:ea typeface="Now Bold"/>
                          <a:cs typeface="Now Bold"/>
                          <a:sym typeface="Now Bold"/>
                        </a:rPr>
                        <a:t>EfficientNet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rowSpan="2" gridSpan="2">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Optimal for scenarios where </a:t>
                      </a:r>
                      <a:r>
                        <a:rPr lang="en-US" sz="2739">
                          <a:solidFill>
                            <a:srgbClr val="FF3131"/>
                          </a:solidFill>
                          <a:latin typeface="Libre Baskerville"/>
                          <a:ea typeface="Libre Baskerville"/>
                          <a:cs typeface="Libre Baskerville"/>
                          <a:sym typeface="Libre Baskerville"/>
                        </a:rPr>
                        <a:t>computational efficiency</a:t>
                      </a:r>
                      <a:r>
                        <a:rPr lang="en-US" sz="2739">
                          <a:solidFill>
                            <a:srgbClr val="000000"/>
                          </a:solidFill>
                          <a:latin typeface="Libre Baskerville"/>
                          <a:ea typeface="Libre Baskerville"/>
                          <a:cs typeface="Libre Baskerville"/>
                          <a:sym typeface="Libre Baskerville"/>
                        </a:rPr>
                        <a:t> and </a:t>
                      </a:r>
                      <a:r>
                        <a:rPr lang="en-US" sz="2739">
                          <a:solidFill>
                            <a:srgbClr val="FF3131"/>
                          </a:solidFill>
                          <a:latin typeface="Libre Baskerville"/>
                          <a:ea typeface="Libre Baskerville"/>
                          <a:cs typeface="Libre Baskerville"/>
                          <a:sym typeface="Libre Baskerville"/>
                        </a:rPr>
                        <a:t>accuracy </a:t>
                      </a:r>
                      <a:r>
                        <a:rPr lang="en-US" sz="2739">
                          <a:solidFill>
                            <a:srgbClr val="000000"/>
                          </a:solidFill>
                          <a:latin typeface="Libre Baskerville"/>
                          <a:ea typeface="Libre Baskerville"/>
                          <a:cs typeface="Libre Baskerville"/>
                          <a:sym typeface="Libre Baskerville"/>
                        </a:rPr>
                        <a:t>need to be balanced.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rowSpan="2" h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Optimal for scenarios where </a:t>
                      </a:r>
                      <a:r>
                        <a:rPr lang="en-US" sz="2739">
                          <a:solidFill>
                            <a:srgbClr val="FF3131"/>
                          </a:solidFill>
                          <a:latin typeface="Libre Baskerville"/>
                          <a:ea typeface="Libre Baskerville"/>
                          <a:cs typeface="Libre Baskerville"/>
                          <a:sym typeface="Libre Baskerville"/>
                        </a:rPr>
                        <a:t>computational efficiency</a:t>
                      </a:r>
                      <a:r>
                        <a:rPr lang="en-US" sz="2739">
                          <a:solidFill>
                            <a:srgbClr val="000000"/>
                          </a:solidFill>
                          <a:latin typeface="Libre Baskerville"/>
                          <a:ea typeface="Libre Baskerville"/>
                          <a:cs typeface="Libre Baskerville"/>
                          <a:sym typeface="Libre Baskerville"/>
                        </a:rPr>
                        <a:t> and </a:t>
                      </a:r>
                      <a:r>
                        <a:rPr lang="en-US" sz="2739">
                          <a:solidFill>
                            <a:srgbClr val="FF3131"/>
                          </a:solidFill>
                          <a:latin typeface="Libre Baskerville"/>
                          <a:ea typeface="Libre Baskerville"/>
                          <a:cs typeface="Libre Baskerville"/>
                          <a:sym typeface="Libre Baskerville"/>
                        </a:rPr>
                        <a:t>accuracy </a:t>
                      </a:r>
                      <a:r>
                        <a:rPr lang="en-US" sz="2739">
                          <a:solidFill>
                            <a:srgbClr val="000000"/>
                          </a:solidFill>
                          <a:latin typeface="Libre Baskerville"/>
                          <a:ea typeface="Libre Baskerville"/>
                          <a:cs typeface="Libre Baskerville"/>
                          <a:sym typeface="Libre Baskerville"/>
                        </a:rPr>
                        <a:t>need to be balanced.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1168281">
                <a:tc>
                  <a:txBody>
                    <a:bodyPr/>
                    <a:lstStyle/>
                    <a:p>
                      <a:pPr algn="ctr">
                        <a:lnSpc>
                          <a:spcPts val="4675"/>
                        </a:lnSpc>
                        <a:defRPr/>
                      </a:pPr>
                      <a:r>
                        <a:rPr lang="en-US" sz="3339">
                          <a:solidFill>
                            <a:srgbClr val="000000"/>
                          </a:solidFill>
                          <a:latin typeface="Now Bold"/>
                          <a:ea typeface="Now Bold"/>
                          <a:cs typeface="Now Bold"/>
                          <a:sym typeface="Now Bold"/>
                        </a:rPr>
                        <a:t>MobileNet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gridSpan="2" v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Optimal for scenarios where </a:t>
                      </a:r>
                      <a:r>
                        <a:rPr lang="en-US" sz="2739">
                          <a:solidFill>
                            <a:srgbClr val="FF3131"/>
                          </a:solidFill>
                          <a:latin typeface="Libre Baskerville"/>
                          <a:ea typeface="Libre Baskerville"/>
                          <a:cs typeface="Libre Baskerville"/>
                          <a:sym typeface="Libre Baskerville"/>
                        </a:rPr>
                        <a:t>computational efficiency</a:t>
                      </a:r>
                      <a:r>
                        <a:rPr lang="en-US" sz="2739">
                          <a:solidFill>
                            <a:srgbClr val="000000"/>
                          </a:solidFill>
                          <a:latin typeface="Libre Baskerville"/>
                          <a:ea typeface="Libre Baskerville"/>
                          <a:cs typeface="Libre Baskerville"/>
                          <a:sym typeface="Libre Baskerville"/>
                        </a:rPr>
                        <a:t> and </a:t>
                      </a:r>
                      <a:r>
                        <a:rPr lang="en-US" sz="2739">
                          <a:solidFill>
                            <a:srgbClr val="FF3131"/>
                          </a:solidFill>
                          <a:latin typeface="Libre Baskerville"/>
                          <a:ea typeface="Libre Baskerville"/>
                          <a:cs typeface="Libre Baskerville"/>
                          <a:sym typeface="Libre Baskerville"/>
                        </a:rPr>
                        <a:t>accuracy </a:t>
                      </a:r>
                      <a:r>
                        <a:rPr lang="en-US" sz="2739">
                          <a:solidFill>
                            <a:srgbClr val="000000"/>
                          </a:solidFill>
                          <a:latin typeface="Libre Baskerville"/>
                          <a:ea typeface="Libre Baskerville"/>
                          <a:cs typeface="Libre Baskerville"/>
                          <a:sym typeface="Libre Baskerville"/>
                        </a:rPr>
                        <a:t>need to be balanced.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hMerge="1" vMerge="1">
                  <a:txBody>
                    <a:bodyPr/>
                    <a:lstStyle/>
                    <a:p>
                      <a:pPr marL="591564" lvl="1" indent="-295782" algn="l">
                        <a:lnSpc>
                          <a:spcPts val="3835"/>
                        </a:lnSpc>
                        <a:buFont typeface="Arial"/>
                        <a:buChar char="•"/>
                        <a:defRPr/>
                      </a:pPr>
                      <a:r>
                        <a:rPr lang="en-US" sz="2739">
                          <a:solidFill>
                            <a:srgbClr val="000000"/>
                          </a:solidFill>
                          <a:latin typeface="Libre Baskerville"/>
                          <a:ea typeface="Libre Baskerville"/>
                          <a:cs typeface="Libre Baskerville"/>
                          <a:sym typeface="Libre Baskerville"/>
                        </a:rPr>
                        <a:t>Optimal for scenarios where </a:t>
                      </a:r>
                      <a:r>
                        <a:rPr lang="en-US" sz="2739">
                          <a:solidFill>
                            <a:srgbClr val="FF3131"/>
                          </a:solidFill>
                          <a:latin typeface="Libre Baskerville"/>
                          <a:ea typeface="Libre Baskerville"/>
                          <a:cs typeface="Libre Baskerville"/>
                          <a:sym typeface="Libre Baskerville"/>
                        </a:rPr>
                        <a:t>computational efficiency</a:t>
                      </a:r>
                      <a:r>
                        <a:rPr lang="en-US" sz="2739">
                          <a:solidFill>
                            <a:srgbClr val="000000"/>
                          </a:solidFill>
                          <a:latin typeface="Libre Baskerville"/>
                          <a:ea typeface="Libre Baskerville"/>
                          <a:cs typeface="Libre Baskerville"/>
                          <a:sym typeface="Libre Baskerville"/>
                        </a:rPr>
                        <a:t> and </a:t>
                      </a:r>
                      <a:r>
                        <a:rPr lang="en-US" sz="2739">
                          <a:solidFill>
                            <a:srgbClr val="FF3131"/>
                          </a:solidFill>
                          <a:latin typeface="Libre Baskerville"/>
                          <a:ea typeface="Libre Baskerville"/>
                          <a:cs typeface="Libre Baskerville"/>
                          <a:sym typeface="Libre Baskerville"/>
                        </a:rPr>
                        <a:t>accuracy </a:t>
                      </a:r>
                      <a:r>
                        <a:rPr lang="en-US" sz="2739">
                          <a:solidFill>
                            <a:srgbClr val="000000"/>
                          </a:solidFill>
                          <a:latin typeface="Libre Baskerville"/>
                          <a:ea typeface="Libre Baskerville"/>
                          <a:cs typeface="Libre Baskerville"/>
                          <a:sym typeface="Libre Baskerville"/>
                        </a:rPr>
                        <a:t>need to be balanced.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028700" y="9258300"/>
            <a:ext cx="16230600" cy="793496"/>
          </a:xfrm>
          <a:prstGeom prst="rect">
            <a:avLst/>
          </a:prstGeom>
        </p:spPr>
        <p:txBody>
          <a:bodyPr lIns="0" tIns="0" rIns="0" bIns="0" rtlCol="0" anchor="t">
            <a:spAutoFit/>
          </a:bodyPr>
          <a:lstStyle/>
          <a:p>
            <a:pPr algn="ctr">
              <a:lnSpc>
                <a:spcPts val="3172"/>
              </a:lnSpc>
            </a:pPr>
            <a:r>
              <a:rPr lang="en-US" sz="2600">
                <a:solidFill>
                  <a:srgbClr val="000000"/>
                </a:solidFill>
                <a:latin typeface="Libre Baskerville"/>
                <a:ea typeface="Libre Baskerville"/>
                <a:cs typeface="Libre Baskerville"/>
                <a:sym typeface="Libre Baskerville"/>
              </a:rPr>
              <a:t>You can find the list of all the available transfer learning models under the TensorFlow Applications website: </a:t>
            </a:r>
            <a:r>
              <a:rPr lang="en-US" sz="2600">
                <a:solidFill>
                  <a:srgbClr val="0097B2"/>
                </a:solidFill>
                <a:latin typeface="Libre Baskerville"/>
                <a:ea typeface="Libre Baskerville"/>
                <a:cs typeface="Libre Baskerville"/>
                <a:sym typeface="Libre Baskerville"/>
              </a:rPr>
              <a:t>https://www.tensorflow.org/api_docs/python/tf/keras/applications</a:t>
            </a:r>
          </a:p>
        </p:txBody>
      </p:sp>
      <p:sp>
        <p:nvSpPr>
          <p:cNvPr id="4" name="TextBox 4"/>
          <p:cNvSpPr txBox="1"/>
          <p:nvPr/>
        </p:nvSpPr>
        <p:spPr>
          <a:xfrm>
            <a:off x="1028700" y="798838"/>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TRANSFER LEARNING MODELS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DATA AUGMENTATION</a:t>
            </a:r>
          </a:p>
        </p:txBody>
      </p:sp>
      <p:sp>
        <p:nvSpPr>
          <p:cNvPr id="3" name="TextBox 3"/>
          <p:cNvSpPr txBox="1"/>
          <p:nvPr/>
        </p:nvSpPr>
        <p:spPr>
          <a:xfrm>
            <a:off x="1028700" y="2846120"/>
            <a:ext cx="16230600" cy="5524881"/>
          </a:xfrm>
          <a:prstGeom prst="rect">
            <a:avLst/>
          </a:prstGeom>
        </p:spPr>
        <p:txBody>
          <a:bodyPr lIns="0" tIns="0" rIns="0" bIns="0" rtlCol="0" anchor="t">
            <a:spAutoFit/>
          </a:bodyPr>
          <a:lstStyle/>
          <a:p>
            <a:pPr marL="777240" lvl="1" indent="-388620" algn="just">
              <a:lnSpc>
                <a:spcPts val="4392"/>
              </a:lnSpc>
              <a:buFont typeface="Arial"/>
              <a:buChar char="•"/>
            </a:pPr>
            <a:r>
              <a:rPr lang="en-US" sz="3600">
                <a:solidFill>
                  <a:srgbClr val="000000"/>
                </a:solidFill>
                <a:latin typeface="Libre Baskerville Bold"/>
                <a:ea typeface="Libre Baskerville Bold"/>
                <a:cs typeface="Libre Baskerville Bold"/>
                <a:sym typeface="Libre Baskerville Bold"/>
              </a:rPr>
              <a:t>Enhance model robustness and generalization by artificially expanding the training dataset.</a:t>
            </a:r>
          </a:p>
          <a:p>
            <a:pPr algn="just">
              <a:lnSpc>
                <a:spcPts val="4392"/>
              </a:lnSpc>
            </a:pPr>
            <a:endParaRPr lang="en-US" sz="3600">
              <a:solidFill>
                <a:srgbClr val="000000"/>
              </a:solidFill>
              <a:latin typeface="Libre Baskerville Bold"/>
              <a:ea typeface="Libre Baskerville Bold"/>
              <a:cs typeface="Libre Baskerville Bold"/>
              <a:sym typeface="Libre Baskerville Bold"/>
            </a:endParaRPr>
          </a:p>
          <a:p>
            <a:pPr marL="777240" lvl="1" indent="-388620" algn="just">
              <a:lnSpc>
                <a:spcPts val="4392"/>
              </a:lnSpc>
              <a:buFont typeface="Arial"/>
              <a:buChar char="•"/>
            </a:pPr>
            <a:r>
              <a:rPr lang="en-US" sz="3600">
                <a:solidFill>
                  <a:srgbClr val="000000"/>
                </a:solidFill>
                <a:latin typeface="Libre Baskerville Bold"/>
                <a:ea typeface="Libre Baskerville Bold"/>
                <a:cs typeface="Libre Baskerville Bold"/>
                <a:sym typeface="Libre Baskerville Bold"/>
              </a:rPr>
              <a:t>Benefits:</a:t>
            </a:r>
          </a:p>
          <a:p>
            <a:pPr algn="just">
              <a:lnSpc>
                <a:spcPts val="4392"/>
              </a:lnSpc>
            </a:pPr>
            <a:endParaRPr lang="en-US" sz="3600">
              <a:solidFill>
                <a:srgbClr val="000000"/>
              </a:solidFill>
              <a:latin typeface="Libre Baskerville Bold"/>
              <a:ea typeface="Libre Baskerville Bold"/>
              <a:cs typeface="Libre Baskerville Bold"/>
              <a:sym typeface="Libre Baskerville Bold"/>
            </a:endParaRPr>
          </a:p>
          <a:p>
            <a:pPr marL="1554480" lvl="2" indent="-518160" algn="just">
              <a:lnSpc>
                <a:spcPts val="4392"/>
              </a:lnSpc>
              <a:buFont typeface="Arial"/>
              <a:buChar char="⚬"/>
            </a:pPr>
            <a:r>
              <a:rPr lang="en-US" sz="3600">
                <a:solidFill>
                  <a:srgbClr val="000000"/>
                </a:solidFill>
                <a:latin typeface="Libre Baskerville"/>
                <a:ea typeface="Libre Baskerville"/>
                <a:cs typeface="Libre Baskerville"/>
                <a:sym typeface="Libre Baskerville"/>
              </a:rPr>
              <a:t>Increase Dataset Size</a:t>
            </a:r>
          </a:p>
          <a:p>
            <a:pPr algn="just">
              <a:lnSpc>
                <a:spcPts val="4392"/>
              </a:lnSpc>
            </a:pPr>
            <a:endParaRPr lang="en-US" sz="3600">
              <a:solidFill>
                <a:srgbClr val="000000"/>
              </a:solidFill>
              <a:latin typeface="Libre Baskerville"/>
              <a:ea typeface="Libre Baskerville"/>
              <a:cs typeface="Libre Baskerville"/>
              <a:sym typeface="Libre Baskerville"/>
            </a:endParaRPr>
          </a:p>
          <a:p>
            <a:pPr marL="1554480" lvl="2" indent="-518160" algn="just">
              <a:lnSpc>
                <a:spcPts val="4392"/>
              </a:lnSpc>
              <a:buFont typeface="Arial"/>
              <a:buChar char="⚬"/>
            </a:pPr>
            <a:r>
              <a:rPr lang="en-US" sz="3600">
                <a:solidFill>
                  <a:srgbClr val="000000"/>
                </a:solidFill>
                <a:latin typeface="Libre Baskerville"/>
                <a:ea typeface="Libre Baskerville"/>
                <a:cs typeface="Libre Baskerville"/>
                <a:sym typeface="Libre Baskerville"/>
              </a:rPr>
              <a:t>Prevent Overfitting</a:t>
            </a:r>
          </a:p>
          <a:p>
            <a:pPr algn="just">
              <a:lnSpc>
                <a:spcPts val="4392"/>
              </a:lnSpc>
            </a:pPr>
            <a:endParaRPr lang="en-US" sz="3600">
              <a:solidFill>
                <a:srgbClr val="000000"/>
              </a:solidFill>
              <a:latin typeface="Libre Baskerville"/>
              <a:ea typeface="Libre Baskerville"/>
              <a:cs typeface="Libre Baskerville"/>
              <a:sym typeface="Libre Baskerville"/>
            </a:endParaRPr>
          </a:p>
          <a:p>
            <a:pPr marL="1554480" lvl="2" indent="-518160" algn="just">
              <a:lnSpc>
                <a:spcPts val="4392"/>
              </a:lnSpc>
              <a:buFont typeface="Arial"/>
              <a:buChar char="⚬"/>
            </a:pPr>
            <a:r>
              <a:rPr lang="en-US" sz="3600">
                <a:solidFill>
                  <a:srgbClr val="000000"/>
                </a:solidFill>
                <a:latin typeface="Libre Baskerville"/>
                <a:ea typeface="Libre Baskerville"/>
                <a:cs typeface="Libre Baskerville"/>
                <a:sym typeface="Libre Baskerville"/>
              </a:rPr>
              <a:t>Improve Model Performance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601528" y="3282946"/>
            <a:ext cx="15084945" cy="6690006"/>
          </a:xfrm>
          <a:custGeom>
            <a:avLst/>
            <a:gdLst/>
            <a:ahLst/>
            <a:cxnLst/>
            <a:rect l="l" t="t" r="r" b="b"/>
            <a:pathLst>
              <a:path w="15084945" h="6690006">
                <a:moveTo>
                  <a:pt x="0" y="0"/>
                </a:moveTo>
                <a:lnTo>
                  <a:pt x="15084944" y="0"/>
                </a:lnTo>
                <a:lnTo>
                  <a:pt x="15084944" y="6690006"/>
                </a:lnTo>
                <a:lnTo>
                  <a:pt x="0" y="669000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HOW IS IT DONE?</a:t>
            </a:r>
          </a:p>
        </p:txBody>
      </p:sp>
      <p:sp>
        <p:nvSpPr>
          <p:cNvPr id="4" name="TextBox 4"/>
          <p:cNvSpPr txBox="1"/>
          <p:nvPr/>
        </p:nvSpPr>
        <p:spPr>
          <a:xfrm>
            <a:off x="1028700" y="2352383"/>
            <a:ext cx="16230600" cy="599694"/>
          </a:xfrm>
          <a:prstGeom prst="rect">
            <a:avLst/>
          </a:prstGeom>
        </p:spPr>
        <p:txBody>
          <a:bodyPr lIns="0" tIns="0" rIns="0" bIns="0" rtlCol="0" anchor="t">
            <a:spAutoFit/>
          </a:bodyPr>
          <a:lstStyle/>
          <a:p>
            <a:pPr algn="ctr">
              <a:lnSpc>
                <a:spcPts val="4757"/>
              </a:lnSpc>
            </a:pPr>
            <a:r>
              <a:rPr lang="en-US" sz="3899">
                <a:solidFill>
                  <a:srgbClr val="FF3131"/>
                </a:solidFill>
                <a:latin typeface="Libre Baskerville Bold"/>
                <a:ea typeface="Libre Baskerville Bold"/>
                <a:cs typeface="Libre Baskerville Bold"/>
                <a:sym typeface="Libre Baskerville Bold"/>
              </a:rPr>
              <a:t>Color and Illumination Examples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631629" y="3285452"/>
            <a:ext cx="15024743" cy="5760994"/>
          </a:xfrm>
          <a:custGeom>
            <a:avLst/>
            <a:gdLst/>
            <a:ahLst/>
            <a:cxnLst/>
            <a:rect l="l" t="t" r="r" b="b"/>
            <a:pathLst>
              <a:path w="15024743" h="5760994">
                <a:moveTo>
                  <a:pt x="0" y="0"/>
                </a:moveTo>
                <a:lnTo>
                  <a:pt x="15024742" y="0"/>
                </a:lnTo>
                <a:lnTo>
                  <a:pt x="15024742" y="5760994"/>
                </a:lnTo>
                <a:lnTo>
                  <a:pt x="0" y="5760994"/>
                </a:lnTo>
                <a:lnTo>
                  <a:pt x="0" y="0"/>
                </a:lnTo>
                <a:close/>
              </a:path>
            </a:pathLst>
          </a:custGeom>
          <a:blipFill>
            <a:blip r:embed="rId2"/>
            <a:stretch>
              <a:fillRect b="-717"/>
            </a:stretch>
          </a:blipFill>
        </p:spPr>
        <p:txBody>
          <a:bodyPr/>
          <a:lstStyle/>
          <a:p>
            <a:endParaRPr lang="en-IN"/>
          </a:p>
        </p:txBody>
      </p:sp>
      <p:sp>
        <p:nvSpPr>
          <p:cNvPr id="3" name="TextBox 3"/>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HOW IS IT DONE?</a:t>
            </a:r>
          </a:p>
        </p:txBody>
      </p:sp>
      <p:sp>
        <p:nvSpPr>
          <p:cNvPr id="4" name="TextBox 4"/>
          <p:cNvSpPr txBox="1"/>
          <p:nvPr/>
        </p:nvSpPr>
        <p:spPr>
          <a:xfrm>
            <a:off x="1028700" y="2352383"/>
            <a:ext cx="16230600" cy="599694"/>
          </a:xfrm>
          <a:prstGeom prst="rect">
            <a:avLst/>
          </a:prstGeom>
        </p:spPr>
        <p:txBody>
          <a:bodyPr lIns="0" tIns="0" rIns="0" bIns="0" rtlCol="0" anchor="t">
            <a:spAutoFit/>
          </a:bodyPr>
          <a:lstStyle/>
          <a:p>
            <a:pPr algn="ctr">
              <a:lnSpc>
                <a:spcPts val="4757"/>
              </a:lnSpc>
            </a:pPr>
            <a:r>
              <a:rPr lang="en-US" sz="3899">
                <a:solidFill>
                  <a:srgbClr val="FF3131"/>
                </a:solidFill>
                <a:latin typeface="Libre Baskerville Bold"/>
                <a:ea typeface="Libre Baskerville Bold"/>
                <a:cs typeface="Libre Baskerville Bold"/>
                <a:sym typeface="Libre Baskerville Bold"/>
              </a:rPr>
              <a:t>Geometric and Displacement Distortion Examples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50543" y="3285452"/>
            <a:ext cx="15386914" cy="6482292"/>
          </a:xfrm>
          <a:custGeom>
            <a:avLst/>
            <a:gdLst/>
            <a:ahLst/>
            <a:cxnLst/>
            <a:rect l="l" t="t" r="r" b="b"/>
            <a:pathLst>
              <a:path w="15386914" h="6482292">
                <a:moveTo>
                  <a:pt x="0" y="0"/>
                </a:moveTo>
                <a:lnTo>
                  <a:pt x="15386914" y="0"/>
                </a:lnTo>
                <a:lnTo>
                  <a:pt x="15386914" y="6482292"/>
                </a:lnTo>
                <a:lnTo>
                  <a:pt x="0" y="648229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3299" y="1009650"/>
            <a:ext cx="18141402" cy="1021389"/>
          </a:xfrm>
          <a:prstGeom prst="rect">
            <a:avLst/>
          </a:prstGeom>
        </p:spPr>
        <p:txBody>
          <a:bodyPr lIns="0" tIns="0" rIns="0" bIns="0" rtlCol="0" anchor="t">
            <a:spAutoFit/>
          </a:bodyPr>
          <a:lstStyle/>
          <a:p>
            <a:pPr algn="ctr">
              <a:lnSpc>
                <a:spcPts val="8086"/>
              </a:lnSpc>
              <a:spcBef>
                <a:spcPct val="0"/>
              </a:spcBef>
            </a:pPr>
            <a:r>
              <a:rPr lang="en-US" sz="6628">
                <a:solidFill>
                  <a:srgbClr val="404040"/>
                </a:solidFill>
                <a:latin typeface="Now Bold"/>
                <a:ea typeface="Now Bold"/>
                <a:cs typeface="Now Bold"/>
                <a:sym typeface="Now Bold"/>
              </a:rPr>
              <a:t>HOW IS IT DONE?</a:t>
            </a:r>
          </a:p>
        </p:txBody>
      </p:sp>
      <p:sp>
        <p:nvSpPr>
          <p:cNvPr id="4" name="TextBox 4"/>
          <p:cNvSpPr txBox="1"/>
          <p:nvPr/>
        </p:nvSpPr>
        <p:spPr>
          <a:xfrm>
            <a:off x="1028700" y="2352383"/>
            <a:ext cx="16230600" cy="599694"/>
          </a:xfrm>
          <a:prstGeom prst="rect">
            <a:avLst/>
          </a:prstGeom>
        </p:spPr>
        <p:txBody>
          <a:bodyPr lIns="0" tIns="0" rIns="0" bIns="0" rtlCol="0" anchor="t">
            <a:spAutoFit/>
          </a:bodyPr>
          <a:lstStyle/>
          <a:p>
            <a:pPr algn="ctr">
              <a:lnSpc>
                <a:spcPts val="4757"/>
              </a:lnSpc>
            </a:pPr>
            <a:r>
              <a:rPr lang="en-US" sz="3899">
                <a:solidFill>
                  <a:srgbClr val="FF3131"/>
                </a:solidFill>
                <a:latin typeface="Libre Baskerville Bold"/>
                <a:ea typeface="Libre Baskerville Bold"/>
                <a:cs typeface="Libre Baskerville Bold"/>
                <a:sym typeface="Libre Baskerville Bold"/>
              </a:rPr>
              <a:t>Mixing Augmentations - Disruptive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364287" y="2307658"/>
            <a:ext cx="13559427" cy="7627178"/>
          </a:xfrm>
          <a:custGeom>
            <a:avLst/>
            <a:gdLst/>
            <a:ahLst/>
            <a:cxnLst/>
            <a:rect l="l" t="t" r="r" b="b"/>
            <a:pathLst>
              <a:path w="13559427" h="7627178">
                <a:moveTo>
                  <a:pt x="0" y="0"/>
                </a:moveTo>
                <a:lnTo>
                  <a:pt x="13559426" y="0"/>
                </a:lnTo>
                <a:lnTo>
                  <a:pt x="13559426" y="7627178"/>
                </a:lnTo>
                <a:lnTo>
                  <a:pt x="0" y="762717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324434" y="840151"/>
            <a:ext cx="7639132"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CNN RECAP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73893" y="2990777"/>
            <a:ext cx="13140213" cy="6969848"/>
          </a:xfrm>
          <a:custGeom>
            <a:avLst/>
            <a:gdLst/>
            <a:ahLst/>
            <a:cxnLst/>
            <a:rect l="l" t="t" r="r" b="b"/>
            <a:pathLst>
              <a:path w="13140213" h="6969848">
                <a:moveTo>
                  <a:pt x="0" y="0"/>
                </a:moveTo>
                <a:lnTo>
                  <a:pt x="13140214" y="0"/>
                </a:lnTo>
                <a:lnTo>
                  <a:pt x="13140214" y="6969848"/>
                </a:lnTo>
                <a:lnTo>
                  <a:pt x="0" y="696984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497010" y="509645"/>
            <a:ext cx="13293981" cy="1407795"/>
          </a:xfrm>
          <a:prstGeom prst="rect">
            <a:avLst/>
          </a:prstGeom>
        </p:spPr>
        <p:txBody>
          <a:bodyPr lIns="0" tIns="0" rIns="0" bIns="0" rtlCol="0" anchor="t">
            <a:spAutoFit/>
          </a:bodyPr>
          <a:lstStyle/>
          <a:p>
            <a:pPr algn="ctr">
              <a:lnSpc>
                <a:spcPts val="5490"/>
              </a:lnSpc>
              <a:spcBef>
                <a:spcPct val="0"/>
              </a:spcBef>
            </a:pPr>
            <a:r>
              <a:rPr lang="en-US" sz="4500">
                <a:solidFill>
                  <a:srgbClr val="404040"/>
                </a:solidFill>
                <a:latin typeface="Now Bold"/>
                <a:ea typeface="Now Bold"/>
                <a:cs typeface="Now Bold"/>
                <a:sym typeface="Now Bold"/>
              </a:rPr>
              <a:t>WHEN SHOULD YOU USE WHICH AUGMENTATION TECHNIQUE?</a:t>
            </a:r>
          </a:p>
        </p:txBody>
      </p:sp>
      <p:sp>
        <p:nvSpPr>
          <p:cNvPr id="4" name="TextBox 4"/>
          <p:cNvSpPr txBox="1"/>
          <p:nvPr/>
        </p:nvSpPr>
        <p:spPr>
          <a:xfrm>
            <a:off x="1028700" y="2149499"/>
            <a:ext cx="16230600" cy="599694"/>
          </a:xfrm>
          <a:prstGeom prst="rect">
            <a:avLst/>
          </a:prstGeom>
        </p:spPr>
        <p:txBody>
          <a:bodyPr lIns="0" tIns="0" rIns="0" bIns="0" rtlCol="0" anchor="t">
            <a:spAutoFit/>
          </a:bodyPr>
          <a:lstStyle/>
          <a:p>
            <a:pPr algn="ctr">
              <a:lnSpc>
                <a:spcPts val="4757"/>
              </a:lnSpc>
            </a:pPr>
            <a:r>
              <a:rPr lang="en-US" sz="3899">
                <a:solidFill>
                  <a:srgbClr val="FF3131"/>
                </a:solidFill>
                <a:latin typeface="Libre Baskerville Bold"/>
                <a:ea typeface="Libre Baskerville Bold"/>
                <a:cs typeface="Libre Baskerville Bold"/>
                <a:sym typeface="Libre Baskerville Bold"/>
              </a:rPr>
              <a:t>Not all augmentations apply to all datasets!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46027" y="3691034"/>
            <a:ext cx="15795946" cy="1572514"/>
          </a:xfrm>
          <a:prstGeom prst="rect">
            <a:avLst/>
          </a:prstGeom>
        </p:spPr>
        <p:txBody>
          <a:bodyPr lIns="0" tIns="0" rIns="0" bIns="0" rtlCol="0" anchor="t">
            <a:spAutoFit/>
          </a:bodyPr>
          <a:lstStyle/>
          <a:p>
            <a:pPr algn="ctr">
              <a:lnSpc>
                <a:spcPts val="4147"/>
              </a:lnSpc>
            </a:pPr>
            <a:r>
              <a:rPr lang="en-US" sz="3399">
                <a:solidFill>
                  <a:srgbClr val="010101"/>
                </a:solidFill>
                <a:latin typeface="Libre Baskerville Bold"/>
                <a:ea typeface="Libre Baskerville Bold"/>
                <a:cs typeface="Libre Baskerville Bold"/>
                <a:sym typeface="Libre Baskerville Bold"/>
              </a:rPr>
              <a:t>Face Recognition using CNNs:</a:t>
            </a:r>
            <a:r>
              <a:rPr lang="en-US" sz="3399">
                <a:solidFill>
                  <a:srgbClr val="8C52FF"/>
                </a:solidFill>
                <a:latin typeface="Libre Baskerville Bold"/>
                <a:ea typeface="Libre Baskerville Bold"/>
                <a:cs typeface="Libre Baskerville Bold"/>
                <a:sym typeface="Libre Baskerville Bold"/>
              </a:rPr>
              <a:t> https://colab.research.google.com/drive/1YbOcNwU1IzLLaDA2z1cgdu-sitrzBGj8?usp=sharing</a:t>
            </a:r>
          </a:p>
        </p:txBody>
      </p:sp>
      <p:sp>
        <p:nvSpPr>
          <p:cNvPr id="3" name="TextBox 3"/>
          <p:cNvSpPr txBox="1"/>
          <p:nvPr/>
        </p:nvSpPr>
        <p:spPr>
          <a:xfrm>
            <a:off x="1028700" y="1019175"/>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HANDS ON</a:t>
            </a:r>
          </a:p>
        </p:txBody>
      </p:sp>
      <p:sp>
        <p:nvSpPr>
          <p:cNvPr id="4" name="TextBox 4"/>
          <p:cNvSpPr txBox="1"/>
          <p:nvPr/>
        </p:nvSpPr>
        <p:spPr>
          <a:xfrm>
            <a:off x="1246027" y="6334151"/>
            <a:ext cx="15795946" cy="1572514"/>
          </a:xfrm>
          <a:prstGeom prst="rect">
            <a:avLst/>
          </a:prstGeom>
        </p:spPr>
        <p:txBody>
          <a:bodyPr lIns="0" tIns="0" rIns="0" bIns="0" rtlCol="0" anchor="t">
            <a:spAutoFit/>
          </a:bodyPr>
          <a:lstStyle/>
          <a:p>
            <a:pPr algn="ctr">
              <a:lnSpc>
                <a:spcPts val="4147"/>
              </a:lnSpc>
            </a:pPr>
            <a:r>
              <a:rPr lang="en-US" sz="3399">
                <a:solidFill>
                  <a:srgbClr val="010101"/>
                </a:solidFill>
                <a:latin typeface="Libre Baskerville Bold"/>
                <a:ea typeface="Libre Baskerville Bold"/>
                <a:cs typeface="Libre Baskerville Bold"/>
                <a:sym typeface="Libre Baskerville Bold"/>
              </a:rPr>
              <a:t>Ensembling using CNNs:</a:t>
            </a:r>
            <a:r>
              <a:rPr lang="en-US" sz="3399">
                <a:solidFill>
                  <a:srgbClr val="8C52FF"/>
                </a:solidFill>
                <a:latin typeface="Libre Baskerville Bold"/>
                <a:ea typeface="Libre Baskerville Bold"/>
                <a:cs typeface="Libre Baskerville Bold"/>
                <a:sym typeface="Libre Baskerville Bold"/>
              </a:rPr>
              <a:t> https://colab.research.google.com/drive/1mjUmNeoPJuibVc5z_Wr5rHLKNUIi0QaS?usp=sharing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46027" y="2733892"/>
            <a:ext cx="15795946" cy="7193280"/>
          </a:xfrm>
          <a:prstGeom prst="rect">
            <a:avLst/>
          </a:prstGeom>
        </p:spPr>
        <p:txBody>
          <a:bodyPr lIns="0" tIns="0" rIns="0" bIns="0" rtlCol="0" anchor="t">
            <a:spAutoFit/>
          </a:bodyPr>
          <a:lstStyle/>
          <a:p>
            <a:pPr algn="l">
              <a:lnSpc>
                <a:spcPts val="3659"/>
              </a:lnSpc>
            </a:pPr>
            <a:r>
              <a:rPr lang="en-US" sz="2999">
                <a:solidFill>
                  <a:srgbClr val="FF3131"/>
                </a:solidFill>
                <a:latin typeface="Libre Baskerville Bold"/>
                <a:ea typeface="Libre Baskerville Bold"/>
                <a:cs typeface="Libre Baskerville Bold"/>
                <a:sym typeface="Libre Baskerville Bold"/>
              </a:rPr>
              <a:t>Task 1: Image Classification with CIFAR-10 Dataset</a:t>
            </a:r>
          </a:p>
          <a:p>
            <a:pPr algn="l">
              <a:lnSpc>
                <a:spcPts val="3659"/>
              </a:lnSpc>
            </a:pPr>
            <a:r>
              <a:rPr lang="en-US" sz="2999">
                <a:solidFill>
                  <a:srgbClr val="010101"/>
                </a:solidFill>
                <a:latin typeface="Libre Baskerville"/>
                <a:ea typeface="Libre Baskerville"/>
                <a:cs typeface="Libre Baskerville"/>
                <a:sym typeface="Libre Baskerville"/>
              </a:rPr>
              <a:t>Train two artificial neural networks (ANNs) on the CIFAR-10 dataset using mini-batch gradient descent. Apply hyperparameter tuning to both models, using different regularization techniques for each. Evaluate the model's performance with visualizations of loss and accuracy, and display with reasoning as to which model performed better.</a:t>
            </a:r>
          </a:p>
          <a:p>
            <a:pPr algn="l">
              <a:lnSpc>
                <a:spcPts val="3659"/>
              </a:lnSpc>
            </a:pPr>
            <a:endParaRPr lang="en-US" sz="2999">
              <a:solidFill>
                <a:srgbClr val="010101"/>
              </a:solidFill>
              <a:latin typeface="Libre Baskerville"/>
              <a:ea typeface="Libre Baskerville"/>
              <a:cs typeface="Libre Baskerville"/>
              <a:sym typeface="Libre Baskerville"/>
            </a:endParaRPr>
          </a:p>
          <a:p>
            <a:pPr algn="l">
              <a:lnSpc>
                <a:spcPts val="3659"/>
              </a:lnSpc>
            </a:pPr>
            <a:endParaRPr lang="en-US" sz="2999">
              <a:solidFill>
                <a:srgbClr val="010101"/>
              </a:solidFill>
              <a:latin typeface="Libre Baskerville"/>
              <a:ea typeface="Libre Baskerville"/>
              <a:cs typeface="Libre Baskerville"/>
              <a:sym typeface="Libre Baskerville"/>
            </a:endParaRPr>
          </a:p>
          <a:p>
            <a:pPr algn="l">
              <a:lnSpc>
                <a:spcPts val="3659"/>
              </a:lnSpc>
            </a:pPr>
            <a:r>
              <a:rPr lang="en-US" sz="2999">
                <a:solidFill>
                  <a:srgbClr val="FF3131"/>
                </a:solidFill>
                <a:latin typeface="Libre Baskerville Bold"/>
                <a:ea typeface="Libre Baskerville Bold"/>
                <a:cs typeface="Libre Baskerville Bold"/>
                <a:sym typeface="Libre Baskerville Bold"/>
              </a:rPr>
              <a:t>Task 2: Predicting House Prices with the Boston Housing Dataset</a:t>
            </a:r>
          </a:p>
          <a:p>
            <a:pPr algn="l">
              <a:lnSpc>
                <a:spcPts val="3659"/>
              </a:lnSpc>
            </a:pPr>
            <a:r>
              <a:rPr lang="en-US" sz="2999">
                <a:solidFill>
                  <a:srgbClr val="010101"/>
                </a:solidFill>
                <a:latin typeface="Libre Baskerville"/>
                <a:ea typeface="Libre Baskerville"/>
                <a:cs typeface="Libre Baskerville"/>
                <a:sym typeface="Libre Baskerville"/>
              </a:rPr>
              <a:t>Implement an artificial neural network (ANN) for regression on the Boston Housing dataset, applying minibatch gradient descent, hyperparameter tuning, and various regularization techniques. Assess the model using Mean Squared Error and visualize training progress.</a:t>
            </a:r>
          </a:p>
          <a:p>
            <a:pPr algn="l">
              <a:lnSpc>
                <a:spcPts val="3172"/>
              </a:lnSpc>
            </a:pPr>
            <a:r>
              <a:rPr lang="en-US" sz="2600">
                <a:solidFill>
                  <a:srgbClr val="7F7EF9"/>
                </a:solidFill>
                <a:latin typeface="Libre Baskerville"/>
                <a:ea typeface="Libre Baskerville"/>
                <a:cs typeface="Libre Baskerville"/>
                <a:sym typeface="Libre Baskerville"/>
              </a:rPr>
              <a:t>Dataset link: https://www.kaggle.com/code/prasadperera/the-boston-housing-dataset</a:t>
            </a:r>
          </a:p>
          <a:p>
            <a:pPr algn="l">
              <a:lnSpc>
                <a:spcPts val="3172"/>
              </a:lnSpc>
            </a:pPr>
            <a:endParaRPr lang="en-US" sz="2600">
              <a:solidFill>
                <a:srgbClr val="7F7EF9"/>
              </a:solidFill>
              <a:latin typeface="Libre Baskerville"/>
              <a:ea typeface="Libre Baskerville"/>
              <a:cs typeface="Libre Baskerville"/>
              <a:sym typeface="Libre Baskerville"/>
            </a:endParaRPr>
          </a:p>
          <a:p>
            <a:pPr algn="l">
              <a:lnSpc>
                <a:spcPts val="3659"/>
              </a:lnSpc>
            </a:pPr>
            <a:r>
              <a:rPr lang="en-US" sz="2999">
                <a:solidFill>
                  <a:srgbClr val="010101"/>
                </a:solidFill>
                <a:latin typeface="Libre Baskerville"/>
                <a:ea typeface="Libre Baskerville"/>
                <a:cs typeface="Libre Baskerville"/>
                <a:sym typeface="Libre Baskerville"/>
              </a:rPr>
              <a:t>You can load the datasets via TensorFlow/Kaggle API. </a:t>
            </a:r>
          </a:p>
        </p:txBody>
      </p:sp>
      <p:sp>
        <p:nvSpPr>
          <p:cNvPr id="3" name="TextBox 3"/>
          <p:cNvSpPr txBox="1"/>
          <p:nvPr/>
        </p:nvSpPr>
        <p:spPr>
          <a:xfrm>
            <a:off x="1028700" y="1019175"/>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CHALLENGE TASK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579594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REFERENCES</a:t>
            </a:r>
          </a:p>
        </p:txBody>
      </p:sp>
      <p:sp>
        <p:nvSpPr>
          <p:cNvPr id="3" name="TextBox 3"/>
          <p:cNvSpPr txBox="1"/>
          <p:nvPr/>
        </p:nvSpPr>
        <p:spPr>
          <a:xfrm>
            <a:off x="1028700" y="2654617"/>
            <a:ext cx="15795946" cy="7294817"/>
          </a:xfrm>
          <a:prstGeom prst="rect">
            <a:avLst/>
          </a:prstGeom>
        </p:spPr>
        <p:txBody>
          <a:bodyPr lIns="0" tIns="0" rIns="0" bIns="0" rtlCol="0" anchor="t">
            <a:spAutoFit/>
          </a:bodyPr>
          <a:lstStyle/>
          <a:p>
            <a:pPr marL="777240" lvl="1" indent="-388620" algn="l">
              <a:lnSpc>
                <a:spcPts val="4392"/>
              </a:lnSpc>
              <a:buFont typeface="Arial"/>
              <a:buChar char="•"/>
            </a:pPr>
            <a:r>
              <a:rPr lang="en-US" sz="3000" dirty="0">
                <a:solidFill>
                  <a:srgbClr val="000000"/>
                </a:solidFill>
                <a:latin typeface="Libre Baskerville"/>
                <a:ea typeface="Libre Baskerville"/>
                <a:cs typeface="Libre Baskerville"/>
                <a:sym typeface="Libre Baskerville"/>
                <a:hlinkClick r:id="rId2"/>
              </a:rPr>
              <a:t>https://developer.ibm.com/articles/introduction-to-convolutional-neural-networks/</a:t>
            </a:r>
            <a:endParaRPr lang="en-US" sz="3000" dirty="0">
              <a:solidFill>
                <a:srgbClr val="000000"/>
              </a:solidFill>
              <a:latin typeface="Libre Baskerville"/>
              <a:ea typeface="Libre Baskerville"/>
              <a:cs typeface="Libre Baskerville"/>
              <a:sym typeface="Libre Baskerville"/>
            </a:endParaRPr>
          </a:p>
          <a:p>
            <a:pPr marL="388620" lvl="1" algn="l">
              <a:lnSpc>
                <a:spcPts val="4392"/>
              </a:lnSpc>
            </a:pPr>
            <a:endParaRPr lang="en-US" sz="3000" dirty="0">
              <a:solidFill>
                <a:srgbClr val="000000"/>
              </a:solidFill>
              <a:latin typeface="Libre Baskerville"/>
              <a:ea typeface="Libre Baskerville"/>
              <a:cs typeface="Libre Baskerville"/>
              <a:sym typeface="Libre Baskerville"/>
            </a:endParaRPr>
          </a:p>
          <a:p>
            <a:pPr marL="777240" lvl="1" indent="-388620" algn="l">
              <a:lnSpc>
                <a:spcPts val="4392"/>
              </a:lnSpc>
              <a:buFont typeface="Arial"/>
              <a:buChar char="•"/>
            </a:pPr>
            <a:r>
              <a:rPr lang="en-US" sz="3000" b="1" dirty="0"/>
              <a:t>"A Comprehensive Review on Transfer Learning"</a:t>
            </a:r>
            <a:r>
              <a:rPr lang="en-US" sz="3000" dirty="0"/>
              <a:t> by Pan, S. J., &amp; Yang, Q. (2010).</a:t>
            </a:r>
          </a:p>
          <a:p>
            <a:pPr marL="388620" lvl="1" algn="l">
              <a:lnSpc>
                <a:spcPts val="4392"/>
              </a:lnSpc>
            </a:pPr>
            <a:endParaRPr lang="en-US" sz="3000" dirty="0">
              <a:solidFill>
                <a:srgbClr val="000000"/>
              </a:solidFill>
              <a:latin typeface="Libre Baskerville"/>
              <a:sym typeface="Libre Baskerville"/>
            </a:endParaRPr>
          </a:p>
          <a:p>
            <a:pPr marL="777240" lvl="1" indent="-388620" algn="l">
              <a:lnSpc>
                <a:spcPts val="4392"/>
              </a:lnSpc>
              <a:buFont typeface="Arial"/>
              <a:buChar char="•"/>
            </a:pPr>
            <a:r>
              <a:rPr lang="en-US" sz="3000" b="1" dirty="0"/>
              <a:t>"Deep Learning"</a:t>
            </a:r>
            <a:r>
              <a:rPr lang="en-US" sz="3000" dirty="0"/>
              <a:t> by Ian Goodfellow, Yoshua Bengio, and Aaron Courville. Includes comprehensive coverage of CNNs.</a:t>
            </a:r>
          </a:p>
          <a:p>
            <a:pPr marL="388620" lvl="1" algn="l">
              <a:lnSpc>
                <a:spcPts val="4392"/>
              </a:lnSpc>
            </a:pPr>
            <a:endParaRPr lang="en-US" sz="3000" dirty="0">
              <a:solidFill>
                <a:srgbClr val="000000"/>
              </a:solidFill>
              <a:latin typeface="Libre Baskerville"/>
              <a:sym typeface="Libre Baskerville"/>
            </a:endParaRPr>
          </a:p>
          <a:p>
            <a:pPr marL="777240" lvl="1" indent="-388620" algn="l">
              <a:lnSpc>
                <a:spcPts val="4392"/>
              </a:lnSpc>
              <a:buFont typeface="Arial"/>
              <a:buChar char="•"/>
            </a:pPr>
            <a:r>
              <a:rPr lang="en-US" sz="3000" dirty="0">
                <a:solidFill>
                  <a:srgbClr val="000000"/>
                </a:solidFill>
                <a:latin typeface="Libre Baskerville"/>
                <a:ea typeface="Libre Baskerville"/>
                <a:cs typeface="Libre Baskerville"/>
                <a:sym typeface="Libre Baskerville"/>
                <a:hlinkClick r:id="rId3"/>
              </a:rPr>
              <a:t>https://www.tensorflow.org/guide/keras/functional_api</a:t>
            </a:r>
            <a:endParaRPr lang="en-US" sz="3000" dirty="0">
              <a:solidFill>
                <a:srgbClr val="000000"/>
              </a:solidFill>
              <a:latin typeface="Libre Baskerville"/>
              <a:ea typeface="Libre Baskerville"/>
              <a:cs typeface="Libre Baskerville"/>
              <a:sym typeface="Libre Baskerville"/>
            </a:endParaRPr>
          </a:p>
          <a:p>
            <a:pPr marL="777240" lvl="1" indent="-388620" algn="l">
              <a:lnSpc>
                <a:spcPts val="4392"/>
              </a:lnSpc>
              <a:buFont typeface="Arial"/>
              <a:buChar char="•"/>
            </a:pPr>
            <a:endParaRPr lang="en-US" sz="3000" dirty="0">
              <a:solidFill>
                <a:srgbClr val="000000"/>
              </a:solidFill>
              <a:latin typeface="Libre Baskerville"/>
              <a:ea typeface="Libre Baskerville"/>
              <a:cs typeface="Libre Baskerville"/>
              <a:sym typeface="Libre Baskerville"/>
            </a:endParaRPr>
          </a:p>
          <a:p>
            <a:pPr marL="777240" lvl="1" indent="-388620" algn="l">
              <a:lnSpc>
                <a:spcPts val="4392"/>
              </a:lnSpc>
              <a:buFont typeface="Arial"/>
              <a:buChar char="•"/>
            </a:pPr>
            <a:r>
              <a:rPr lang="en-US" sz="3000" dirty="0">
                <a:solidFill>
                  <a:srgbClr val="000000"/>
                </a:solidFill>
                <a:latin typeface="Libre Baskerville"/>
                <a:ea typeface="Libre Baskerville"/>
                <a:cs typeface="Libre Baskerville"/>
                <a:sym typeface="Libre Baskerville"/>
                <a:hlinkClick r:id="rId4"/>
              </a:rPr>
              <a:t>https://www.analyticsvidhya.com/blog/2021/05/convolutional-neural-networks-cnn/</a:t>
            </a:r>
            <a:endParaRPr lang="en-US" sz="3000" dirty="0">
              <a:solidFill>
                <a:srgbClr val="000000"/>
              </a:solidFill>
              <a:latin typeface="Libre Baskerville"/>
              <a:ea typeface="Libre Baskerville"/>
              <a:cs typeface="Libre Baskerville"/>
              <a:sym typeface="Libre Baskerville"/>
            </a:endParaRPr>
          </a:p>
          <a:p>
            <a:pPr marL="777240" lvl="1" indent="-388620" algn="l">
              <a:lnSpc>
                <a:spcPts val="4392"/>
              </a:lnSpc>
              <a:buFont typeface="Arial"/>
              <a:buChar char="•"/>
            </a:pPr>
            <a:endParaRPr lang="en-US" sz="3000" dirty="0">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816858" y="2160611"/>
            <a:ext cx="14654284" cy="7327142"/>
          </a:xfrm>
          <a:prstGeom prst="rect">
            <a:avLst/>
          </a:prstGeom>
        </p:spPr>
      </p:pic>
      <p:sp>
        <p:nvSpPr>
          <p:cNvPr id="3" name="TextBox 3"/>
          <p:cNvSpPr txBox="1"/>
          <p:nvPr/>
        </p:nvSpPr>
        <p:spPr>
          <a:xfrm>
            <a:off x="5324434" y="840151"/>
            <a:ext cx="7639132" cy="1104677"/>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RGB IMAGE</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3570646" y="754852"/>
            <a:ext cx="11146708" cy="1104677"/>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PADDING AND STRIDES</a:t>
            </a:r>
          </a:p>
        </p:txBody>
      </p:sp>
      <p:sp>
        <p:nvSpPr>
          <p:cNvPr id="7" name="TextBox 7"/>
          <p:cNvSpPr txBox="1"/>
          <p:nvPr/>
        </p:nvSpPr>
        <p:spPr>
          <a:xfrm>
            <a:off x="1246027" y="1850005"/>
            <a:ext cx="15795946" cy="803021"/>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Blue maps are inputs, and cyan maps are outputs.</a:t>
            </a:r>
          </a:p>
          <a:p>
            <a:pPr algn="ctr">
              <a:lnSpc>
                <a:spcPts val="2440"/>
              </a:lnSpc>
            </a:pPr>
            <a:r>
              <a:rPr lang="en-US" sz="2000">
                <a:solidFill>
                  <a:srgbClr val="5271FF"/>
                </a:solidFill>
                <a:latin typeface="Libre Baskerville Italics"/>
                <a:ea typeface="Libre Baskerville Italics"/>
                <a:cs typeface="Libre Baskerville Italics"/>
                <a:sym typeface="Libre Baskerville Italics"/>
              </a:rPr>
              <a:t>https://github.com/vdumoulin/conv_arithmetic</a:t>
            </a:r>
          </a:p>
        </p:txBody>
      </p:sp>
      <p:sp>
        <p:nvSpPr>
          <p:cNvPr id="8" name="TextBox 8"/>
          <p:cNvSpPr txBox="1"/>
          <p:nvPr/>
        </p:nvSpPr>
        <p:spPr>
          <a:xfrm>
            <a:off x="1447508" y="7870942"/>
            <a:ext cx="2847633" cy="991997"/>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 No Padding</a:t>
            </a:r>
          </a:p>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1 Stride</a:t>
            </a:r>
          </a:p>
        </p:txBody>
      </p:sp>
      <p:sp>
        <p:nvSpPr>
          <p:cNvPr id="9" name="TextBox 9"/>
          <p:cNvSpPr txBox="1"/>
          <p:nvPr/>
        </p:nvSpPr>
        <p:spPr>
          <a:xfrm>
            <a:off x="5596212" y="7870942"/>
            <a:ext cx="2847633" cy="991997"/>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 Same Padding</a:t>
            </a:r>
          </a:p>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1 Stride</a:t>
            </a:r>
          </a:p>
        </p:txBody>
      </p:sp>
      <p:sp>
        <p:nvSpPr>
          <p:cNvPr id="10" name="TextBox 10"/>
          <p:cNvSpPr txBox="1"/>
          <p:nvPr/>
        </p:nvSpPr>
        <p:spPr>
          <a:xfrm>
            <a:off x="9933991" y="7870942"/>
            <a:ext cx="2847633" cy="991997"/>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1 Padding</a:t>
            </a:r>
          </a:p>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2 Strides</a:t>
            </a:r>
          </a:p>
        </p:txBody>
      </p:sp>
      <p:sp>
        <p:nvSpPr>
          <p:cNvPr id="11" name="TextBox 11"/>
          <p:cNvSpPr txBox="1"/>
          <p:nvPr/>
        </p:nvSpPr>
        <p:spPr>
          <a:xfrm>
            <a:off x="14231864" y="7870942"/>
            <a:ext cx="2847633" cy="991997"/>
          </a:xfrm>
          <a:prstGeom prst="rect">
            <a:avLst/>
          </a:prstGeom>
        </p:spPr>
        <p:txBody>
          <a:bodyPr lIns="0" tIns="0" rIns="0" bIns="0" rtlCol="0" anchor="t">
            <a:spAutoFit/>
          </a:bodyPr>
          <a:lstStyle/>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 2 Padding</a:t>
            </a:r>
          </a:p>
          <a:p>
            <a:pPr algn="ctr">
              <a:lnSpc>
                <a:spcPts val="3904"/>
              </a:lnSpc>
            </a:pPr>
            <a:r>
              <a:rPr lang="en-US" sz="3200">
                <a:solidFill>
                  <a:srgbClr val="000000"/>
                </a:solidFill>
                <a:latin typeface="Libre Baskerville Italics"/>
                <a:ea typeface="Libre Baskerville Italics"/>
                <a:cs typeface="Libre Baskerville Italics"/>
                <a:sym typeface="Libre Baskerville Italics"/>
              </a:rPr>
              <a:t>1 Stride</a:t>
            </a:r>
          </a:p>
        </p:txBody>
      </p:sp>
      <p:pic>
        <p:nvPicPr>
          <p:cNvPr id="13" name="Picture 12" descr="A blue and green square object&#10;&#10;Description automatically generated">
            <a:extLst>
              <a:ext uri="{FF2B5EF4-FFF2-40B4-BE49-F238E27FC236}">
                <a16:creationId xmlns:a16="http://schemas.microsoft.com/office/drawing/2014/main" id="{8A0FEF2B-F1E0-4FCB-368F-8B870E904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027" y="3761507"/>
            <a:ext cx="3539904" cy="3933805"/>
          </a:xfrm>
          <a:prstGeom prst="rect">
            <a:avLst/>
          </a:prstGeom>
        </p:spPr>
      </p:pic>
      <p:pic>
        <p:nvPicPr>
          <p:cNvPr id="15" name="Picture 14" descr="A blue and green squares&#10;&#10;Description automatically generated">
            <a:extLst>
              <a:ext uri="{FF2B5EF4-FFF2-40B4-BE49-F238E27FC236}">
                <a16:creationId xmlns:a16="http://schemas.microsoft.com/office/drawing/2014/main" id="{BCC05F9D-2D5F-E0E0-6E76-13CF4F4AE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425" y="3748179"/>
            <a:ext cx="3615205" cy="3933805"/>
          </a:xfrm>
          <a:prstGeom prst="rect">
            <a:avLst/>
          </a:prstGeom>
        </p:spPr>
      </p:pic>
      <p:pic>
        <p:nvPicPr>
          <p:cNvPr id="17" name="Picture 16" descr="A blue and green grid&#10;&#10;Description automatically generated">
            <a:extLst>
              <a:ext uri="{FF2B5EF4-FFF2-40B4-BE49-F238E27FC236}">
                <a16:creationId xmlns:a16="http://schemas.microsoft.com/office/drawing/2014/main" id="{90FB5CA5-B826-B24F-79E4-556A7704E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8177" y="3748179"/>
            <a:ext cx="3762375" cy="3947133"/>
          </a:xfrm>
          <a:prstGeom prst="rect">
            <a:avLst/>
          </a:prstGeom>
        </p:spPr>
      </p:pic>
      <p:pic>
        <p:nvPicPr>
          <p:cNvPr id="19" name="Picture 18" descr="A blue and green squares&#10;&#10;Description automatically generated">
            <a:extLst>
              <a:ext uri="{FF2B5EF4-FFF2-40B4-BE49-F238E27FC236}">
                <a16:creationId xmlns:a16="http://schemas.microsoft.com/office/drawing/2014/main" id="{E2AC7256-96DD-D844-7C45-DA959F39F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31642" y="3748179"/>
            <a:ext cx="3648075" cy="39471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3062975"/>
            <a:ext cx="16230600" cy="4876299"/>
          </a:xfrm>
          <a:custGeom>
            <a:avLst/>
            <a:gdLst/>
            <a:ahLst/>
            <a:cxnLst/>
            <a:rect l="l" t="t" r="r" b="b"/>
            <a:pathLst>
              <a:path w="16230600" h="4876299">
                <a:moveTo>
                  <a:pt x="0" y="0"/>
                </a:moveTo>
                <a:lnTo>
                  <a:pt x="16230600" y="0"/>
                </a:lnTo>
                <a:lnTo>
                  <a:pt x="16230600" y="4876299"/>
                </a:lnTo>
                <a:lnTo>
                  <a:pt x="0" y="487629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324434" y="840151"/>
            <a:ext cx="7639132"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WHY CNNS?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445282" y="4972215"/>
            <a:ext cx="11397437" cy="5047240"/>
          </a:xfrm>
          <a:custGeom>
            <a:avLst/>
            <a:gdLst/>
            <a:ahLst/>
            <a:cxnLst/>
            <a:rect l="l" t="t" r="r" b="b"/>
            <a:pathLst>
              <a:path w="11397437" h="5047240">
                <a:moveTo>
                  <a:pt x="0" y="0"/>
                </a:moveTo>
                <a:lnTo>
                  <a:pt x="11397436" y="0"/>
                </a:lnTo>
                <a:lnTo>
                  <a:pt x="11397436" y="5047241"/>
                </a:lnTo>
                <a:lnTo>
                  <a:pt x="0" y="5047241"/>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141717" y="661127"/>
            <a:ext cx="12004566" cy="1107366"/>
          </a:xfrm>
          <a:prstGeom prst="rect">
            <a:avLst/>
          </a:prstGeom>
        </p:spPr>
        <p:txBody>
          <a:bodyPr lIns="0" tIns="0" rIns="0" bIns="0" rtlCol="0" anchor="t">
            <a:spAutoFit/>
          </a:bodyPr>
          <a:lstStyle/>
          <a:p>
            <a:pPr algn="ctr">
              <a:lnSpc>
                <a:spcPts val="8696"/>
              </a:lnSpc>
              <a:spcBef>
                <a:spcPct val="0"/>
              </a:spcBef>
            </a:pPr>
            <a:r>
              <a:rPr lang="en-US" sz="7128">
                <a:solidFill>
                  <a:srgbClr val="404040"/>
                </a:solidFill>
                <a:latin typeface="Now Bold"/>
                <a:ea typeface="Now Bold"/>
                <a:cs typeface="Now Bold"/>
                <a:sym typeface="Now Bold"/>
              </a:rPr>
              <a:t>COMPONENTS OF A CNN</a:t>
            </a:r>
          </a:p>
        </p:txBody>
      </p:sp>
      <p:sp>
        <p:nvSpPr>
          <p:cNvPr id="4" name="TextBox 4"/>
          <p:cNvSpPr txBox="1"/>
          <p:nvPr/>
        </p:nvSpPr>
        <p:spPr>
          <a:xfrm>
            <a:off x="1246027" y="1882948"/>
            <a:ext cx="15795946" cy="3468497"/>
          </a:xfrm>
          <a:prstGeom prst="rect">
            <a:avLst/>
          </a:prstGeom>
        </p:spPr>
        <p:txBody>
          <a:bodyPr lIns="0" tIns="0" rIns="0" bIns="0" rtlCol="0" anchor="t">
            <a:spAutoFit/>
          </a:bodyPr>
          <a:lstStyle/>
          <a:p>
            <a:pPr marL="690879" lvl="1" indent="-345439" algn="l">
              <a:lnSpc>
                <a:spcPts val="3903"/>
              </a:lnSpc>
              <a:buFont typeface="Arial"/>
              <a:buChar char="•"/>
            </a:pPr>
            <a:r>
              <a:rPr lang="en-US" sz="3199">
                <a:solidFill>
                  <a:srgbClr val="000000"/>
                </a:solidFill>
                <a:latin typeface="Libre Baskerville Bold"/>
                <a:ea typeface="Libre Baskerville Bold"/>
                <a:cs typeface="Libre Baskerville Bold"/>
                <a:sym typeface="Libre Baskerville Bold"/>
              </a:rPr>
              <a:t>Hidden Layers / Feature Extraction Part: the part where feature extraction happens, via a series of convolutions and pooling operations. </a:t>
            </a:r>
          </a:p>
          <a:p>
            <a:pPr algn="l">
              <a:lnSpc>
                <a:spcPts val="3903"/>
              </a:lnSpc>
            </a:pPr>
            <a:endParaRPr lang="en-US" sz="3199">
              <a:solidFill>
                <a:srgbClr val="000000"/>
              </a:solidFill>
              <a:latin typeface="Libre Baskerville Bold"/>
              <a:ea typeface="Libre Baskerville Bold"/>
              <a:cs typeface="Libre Baskerville Bold"/>
              <a:sym typeface="Libre Baskerville Bold"/>
            </a:endParaRPr>
          </a:p>
          <a:p>
            <a:pPr marL="690879" lvl="1" indent="-345439" algn="l">
              <a:lnSpc>
                <a:spcPts val="3903"/>
              </a:lnSpc>
              <a:buFont typeface="Arial"/>
              <a:buChar char="•"/>
            </a:pPr>
            <a:r>
              <a:rPr lang="en-US" sz="3199">
                <a:solidFill>
                  <a:srgbClr val="000000"/>
                </a:solidFill>
                <a:latin typeface="Libre Baskerville Bold"/>
                <a:ea typeface="Libre Baskerville Bold"/>
                <a:cs typeface="Libre Baskerville Bold"/>
                <a:sym typeface="Libre Baskerville Bold"/>
              </a:rPr>
              <a:t>The classification part: </a:t>
            </a:r>
            <a:r>
              <a:rPr lang="en-US" sz="3199">
                <a:solidFill>
                  <a:srgbClr val="000000"/>
                </a:solidFill>
                <a:latin typeface="Libre Baskerville"/>
                <a:ea typeface="Libre Baskerville"/>
                <a:cs typeface="Libre Baskerville"/>
                <a:sym typeface="Libre Baskerville"/>
              </a:rPr>
              <a:t>the fully connected layers will serve as the classifier on top of these extracted features.</a:t>
            </a:r>
          </a:p>
          <a:p>
            <a:pPr algn="ctr">
              <a:lnSpc>
                <a:spcPts val="3903"/>
              </a:lnSpc>
            </a:pPr>
            <a:endParaRPr lang="en-US" sz="3199">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736068" y="2392878"/>
            <a:ext cx="12815864" cy="7081782"/>
          </a:xfrm>
          <a:custGeom>
            <a:avLst/>
            <a:gdLst/>
            <a:ahLst/>
            <a:cxnLst/>
            <a:rect l="l" t="t" r="r" b="b"/>
            <a:pathLst>
              <a:path w="12815864" h="7081782">
                <a:moveTo>
                  <a:pt x="0" y="0"/>
                </a:moveTo>
                <a:lnTo>
                  <a:pt x="12815864" y="0"/>
                </a:lnTo>
                <a:lnTo>
                  <a:pt x="12815864" y="7081782"/>
                </a:lnTo>
                <a:lnTo>
                  <a:pt x="0" y="708178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DO A CONVOLUTION?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736068" y="2392878"/>
            <a:ext cx="12815864" cy="7081782"/>
          </a:xfrm>
          <a:custGeom>
            <a:avLst/>
            <a:gdLst/>
            <a:ahLst/>
            <a:cxnLst/>
            <a:rect l="l" t="t" r="r" b="b"/>
            <a:pathLst>
              <a:path w="12815864" h="7081782">
                <a:moveTo>
                  <a:pt x="0" y="0"/>
                </a:moveTo>
                <a:lnTo>
                  <a:pt x="12815864" y="0"/>
                </a:lnTo>
                <a:lnTo>
                  <a:pt x="12815864" y="7081782"/>
                </a:lnTo>
                <a:lnTo>
                  <a:pt x="0" y="708178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518" y="635000"/>
            <a:ext cx="18353036" cy="777875"/>
          </a:xfrm>
          <a:prstGeom prst="rect">
            <a:avLst/>
          </a:prstGeom>
        </p:spPr>
        <p:txBody>
          <a:bodyPr lIns="0" tIns="0" rIns="0" bIns="0" rtlCol="0" anchor="t">
            <a:spAutoFit/>
          </a:bodyPr>
          <a:lstStyle/>
          <a:p>
            <a:pPr algn="ctr">
              <a:lnSpc>
                <a:spcPts val="6100"/>
              </a:lnSpc>
              <a:spcBef>
                <a:spcPct val="0"/>
              </a:spcBef>
            </a:pPr>
            <a:r>
              <a:rPr lang="en-US" sz="5000">
                <a:solidFill>
                  <a:srgbClr val="404040"/>
                </a:solidFill>
                <a:latin typeface="Now Bold"/>
                <a:ea typeface="Now Bold"/>
                <a:cs typeface="Now Bold"/>
                <a:sym typeface="Now Bold"/>
              </a:rPr>
              <a:t>WHAT HAPPENS WHEN YOU DO A CONVOLUTION?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1000</Words>
  <Application>Microsoft Office PowerPoint</Application>
  <PresentationFormat>Custom</PresentationFormat>
  <Paragraphs>146</Paragraphs>
  <Slides>33</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Calibri</vt:lpstr>
      <vt:lpstr>Now Bold</vt:lpstr>
      <vt:lpstr>Libre Baskerville Bold</vt:lpstr>
      <vt:lpstr>Comic Sans</vt:lpstr>
      <vt:lpstr>Libre Baskerville Italics</vt:lpstr>
      <vt:lpstr>Now</vt:lpstr>
      <vt:lpstr>Libre Baskerville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 Lab 4</dc:title>
  <cp:lastModifiedBy>Shravan Venkatraman</cp:lastModifiedBy>
  <cp:revision>3</cp:revision>
  <dcterms:created xsi:type="dcterms:W3CDTF">2006-08-16T00:00:00Z</dcterms:created>
  <dcterms:modified xsi:type="dcterms:W3CDTF">2024-08-09T05:28:18Z</dcterms:modified>
  <dc:identifier>DAGM91XBsWE</dc:identifier>
</cp:coreProperties>
</file>